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319" r:id="rId2"/>
    <p:sldId id="320" r:id="rId3"/>
    <p:sldId id="312" r:id="rId4"/>
    <p:sldId id="330" r:id="rId5"/>
    <p:sldId id="335" r:id="rId6"/>
    <p:sldId id="260" r:id="rId7"/>
    <p:sldId id="287" r:id="rId8"/>
    <p:sldId id="332" r:id="rId9"/>
    <p:sldId id="321" r:id="rId10"/>
    <p:sldId id="328" r:id="rId11"/>
    <p:sldId id="338" r:id="rId12"/>
    <p:sldId id="301" r:id="rId13"/>
    <p:sldId id="334" r:id="rId14"/>
    <p:sldId id="337" r:id="rId15"/>
    <p:sldId id="297" r:id="rId16"/>
    <p:sldId id="329" r:id="rId17"/>
    <p:sldId id="336" r:id="rId18"/>
    <p:sldId id="314" r:id="rId19"/>
    <p:sldId id="333" r:id="rId2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9E425605-7774-408A-B1EA-4D4A3BC8C7A1}">
          <p14:sldIdLst>
            <p14:sldId id="319"/>
            <p14:sldId id="320"/>
            <p14:sldId id="312"/>
            <p14:sldId id="330"/>
            <p14:sldId id="335"/>
            <p14:sldId id="260"/>
            <p14:sldId id="287"/>
            <p14:sldId id="332"/>
            <p14:sldId id="321"/>
            <p14:sldId id="328"/>
            <p14:sldId id="338"/>
            <p14:sldId id="301"/>
            <p14:sldId id="334"/>
            <p14:sldId id="337"/>
            <p14:sldId id="297"/>
            <p14:sldId id="329"/>
            <p14:sldId id="336"/>
            <p14:sldId id="314"/>
          </p14:sldIdLst>
        </p14:section>
        <p14:section name="Untitled Section" id="{789C4A26-ED10-4806-A7E6-102BAB6812E3}">
          <p14:sldIdLst>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a:srgbClr val="FF3300"/>
    <a:srgbClr val="008000"/>
    <a:srgbClr val="CC0099"/>
    <a:srgbClr val="FFFF99"/>
    <a:srgbClr val="FFFFCC"/>
    <a:srgbClr val="006600"/>
    <a:srgbClr val="0099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6333" autoAdjust="0"/>
  </p:normalViewPr>
  <p:slideViewPr>
    <p:cSldViewPr>
      <p:cViewPr>
        <p:scale>
          <a:sx n="80" d="100"/>
          <a:sy n="80" d="100"/>
        </p:scale>
        <p:origin x="-1032"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448" cy="496253"/>
          </a:xfrm>
          <a:prstGeom prst="rect">
            <a:avLst/>
          </a:prstGeom>
        </p:spPr>
        <p:txBody>
          <a:bodyPr vert="horz" lIns="91294" tIns="45646" rIns="91294" bIns="45646" rtlCol="0"/>
          <a:lstStyle>
            <a:lvl1pPr algn="l">
              <a:defRPr sz="1200"/>
            </a:lvl1pPr>
          </a:lstStyle>
          <a:p>
            <a:endParaRPr lang="en-US" dirty="0"/>
          </a:p>
        </p:txBody>
      </p:sp>
      <p:sp>
        <p:nvSpPr>
          <p:cNvPr id="3" name="Date Placeholder 2"/>
          <p:cNvSpPr>
            <a:spLocks noGrp="1"/>
          </p:cNvSpPr>
          <p:nvPr>
            <p:ph type="dt" sz="quarter" idx="1"/>
          </p:nvPr>
        </p:nvSpPr>
        <p:spPr>
          <a:xfrm>
            <a:off x="3850645" y="1"/>
            <a:ext cx="2945448" cy="496253"/>
          </a:xfrm>
          <a:prstGeom prst="rect">
            <a:avLst/>
          </a:prstGeom>
        </p:spPr>
        <p:txBody>
          <a:bodyPr vert="horz" lIns="91294" tIns="45646" rIns="91294" bIns="45646" rtlCol="0"/>
          <a:lstStyle>
            <a:lvl1pPr algn="r">
              <a:defRPr sz="1200"/>
            </a:lvl1pPr>
          </a:lstStyle>
          <a:p>
            <a:fld id="{774854AD-1570-4BD8-B957-70537446C2C4}" type="datetimeFigureOut">
              <a:rPr lang="en-US" smtClean="0"/>
              <a:pPr/>
              <a:t>8/24/2016</a:t>
            </a:fld>
            <a:endParaRPr lang="en-US" dirty="0"/>
          </a:p>
        </p:txBody>
      </p:sp>
      <p:sp>
        <p:nvSpPr>
          <p:cNvPr id="4" name="Footer Placeholder 3"/>
          <p:cNvSpPr>
            <a:spLocks noGrp="1"/>
          </p:cNvSpPr>
          <p:nvPr>
            <p:ph type="ftr" sz="quarter" idx="2"/>
          </p:nvPr>
        </p:nvSpPr>
        <p:spPr>
          <a:xfrm>
            <a:off x="0" y="9428801"/>
            <a:ext cx="2945448" cy="496252"/>
          </a:xfrm>
          <a:prstGeom prst="rect">
            <a:avLst/>
          </a:prstGeom>
        </p:spPr>
        <p:txBody>
          <a:bodyPr vert="horz" lIns="91294" tIns="45646" rIns="91294" bIns="456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645" y="9428801"/>
            <a:ext cx="2945448" cy="496252"/>
          </a:xfrm>
          <a:prstGeom prst="rect">
            <a:avLst/>
          </a:prstGeom>
        </p:spPr>
        <p:txBody>
          <a:bodyPr vert="horz" lIns="91294" tIns="45646" rIns="91294" bIns="45646" rtlCol="0" anchor="b"/>
          <a:lstStyle>
            <a:lvl1pPr algn="r">
              <a:defRPr sz="1200"/>
            </a:lvl1pPr>
          </a:lstStyle>
          <a:p>
            <a:fld id="{BCDB7BC4-A3D4-4EEE-9E70-7DC0C2323B09}" type="slidenum">
              <a:rPr lang="en-US" smtClean="0"/>
              <a:pPr/>
              <a:t>‹#›</a:t>
            </a:fld>
            <a:endParaRPr lang="en-US" dirty="0"/>
          </a:p>
        </p:txBody>
      </p:sp>
    </p:spTree>
    <p:extLst>
      <p:ext uri="{BB962C8B-B14F-4D97-AF65-F5344CB8AC3E}">
        <p14:creationId xmlns:p14="http://schemas.microsoft.com/office/powerpoint/2010/main" val="582037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46400" cy="496808"/>
          </a:xfrm>
          <a:prstGeom prst="rect">
            <a:avLst/>
          </a:prstGeom>
        </p:spPr>
        <p:txBody>
          <a:bodyPr vert="horz" lIns="91395" tIns="45696" rIns="91395" bIns="4569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49689" y="2"/>
            <a:ext cx="2946400" cy="496808"/>
          </a:xfrm>
          <a:prstGeom prst="rect">
            <a:avLst/>
          </a:prstGeom>
        </p:spPr>
        <p:txBody>
          <a:bodyPr vert="horz" lIns="91395" tIns="45696" rIns="91395" bIns="45696" rtlCol="0"/>
          <a:lstStyle>
            <a:lvl1pPr algn="r" fontAlgn="auto">
              <a:spcBef>
                <a:spcPts val="0"/>
              </a:spcBef>
              <a:spcAft>
                <a:spcPts val="0"/>
              </a:spcAft>
              <a:defRPr sz="1200">
                <a:latin typeface="+mn-lt"/>
                <a:cs typeface="+mn-cs"/>
              </a:defRPr>
            </a:lvl1pPr>
          </a:lstStyle>
          <a:p>
            <a:pPr>
              <a:defRPr/>
            </a:pPr>
            <a:fld id="{35C198F8-73BA-4031-94D0-671A80691041}" type="datetimeFigureOut">
              <a:rPr lang="en-US"/>
              <a:pPr>
                <a:defRPr/>
              </a:pPr>
              <a:t>8/24/2016</a:t>
            </a:fld>
            <a:endParaRPr lang="en-US" dirty="0"/>
          </a:p>
        </p:txBody>
      </p:sp>
      <p:sp>
        <p:nvSpPr>
          <p:cNvPr id="4" name="Slide Image Placeholder 3"/>
          <p:cNvSpPr>
            <a:spLocks noGrp="1" noRot="1" noChangeAspect="1"/>
          </p:cNvSpPr>
          <p:nvPr>
            <p:ph type="sldImg" idx="2"/>
          </p:nvPr>
        </p:nvSpPr>
        <p:spPr>
          <a:xfrm>
            <a:off x="919163" y="744538"/>
            <a:ext cx="4959350" cy="3719512"/>
          </a:xfrm>
          <a:prstGeom prst="rect">
            <a:avLst/>
          </a:prstGeom>
          <a:noFill/>
          <a:ln w="12700">
            <a:solidFill>
              <a:prstClr val="black"/>
            </a:solidFill>
          </a:ln>
        </p:spPr>
        <p:txBody>
          <a:bodyPr vert="horz" lIns="91395" tIns="45696" rIns="91395" bIns="45696" rtlCol="0" anchor="ctr"/>
          <a:lstStyle/>
          <a:p>
            <a:pPr lvl="0"/>
            <a:endParaRPr lang="en-US" noProof="0" dirty="0"/>
          </a:p>
        </p:txBody>
      </p:sp>
      <p:sp>
        <p:nvSpPr>
          <p:cNvPr id="5" name="Notes Placeholder 4"/>
          <p:cNvSpPr>
            <a:spLocks noGrp="1"/>
          </p:cNvSpPr>
          <p:nvPr>
            <p:ph type="body" sz="quarter" idx="3"/>
          </p:nvPr>
        </p:nvSpPr>
        <p:spPr>
          <a:xfrm>
            <a:off x="679454" y="4715714"/>
            <a:ext cx="5438775" cy="4466511"/>
          </a:xfrm>
          <a:prstGeom prst="rect">
            <a:avLst/>
          </a:prstGeom>
        </p:spPr>
        <p:txBody>
          <a:bodyPr vert="horz" lIns="91395" tIns="45696" rIns="91395" bIns="4569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3" y="9428244"/>
            <a:ext cx="2946400" cy="496808"/>
          </a:xfrm>
          <a:prstGeom prst="rect">
            <a:avLst/>
          </a:prstGeom>
        </p:spPr>
        <p:txBody>
          <a:bodyPr vert="horz" lIns="91395" tIns="45696" rIns="91395" bIns="4569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689" y="9428244"/>
            <a:ext cx="2946400" cy="496808"/>
          </a:xfrm>
          <a:prstGeom prst="rect">
            <a:avLst/>
          </a:prstGeom>
        </p:spPr>
        <p:txBody>
          <a:bodyPr vert="horz" lIns="91395" tIns="45696" rIns="91395" bIns="45696" rtlCol="0" anchor="b"/>
          <a:lstStyle>
            <a:lvl1pPr algn="r" fontAlgn="auto">
              <a:spcBef>
                <a:spcPts val="0"/>
              </a:spcBef>
              <a:spcAft>
                <a:spcPts val="0"/>
              </a:spcAft>
              <a:defRPr sz="1200">
                <a:latin typeface="+mn-lt"/>
                <a:cs typeface="+mn-cs"/>
              </a:defRPr>
            </a:lvl1pPr>
          </a:lstStyle>
          <a:p>
            <a:pPr>
              <a:defRPr/>
            </a:pPr>
            <a:fld id="{80D8DE01-BCA2-4102-8EFA-FE64DF8AD1D2}" type="slidenum">
              <a:rPr lang="en-US"/>
              <a:pPr>
                <a:defRPr/>
              </a:pPr>
              <a:t>‹#›</a:t>
            </a:fld>
            <a:endParaRPr lang="en-US" dirty="0"/>
          </a:p>
        </p:txBody>
      </p:sp>
    </p:spTree>
    <p:extLst>
      <p:ext uri="{BB962C8B-B14F-4D97-AF65-F5344CB8AC3E}">
        <p14:creationId xmlns:p14="http://schemas.microsoft.com/office/powerpoint/2010/main" val="3376428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Profit before tax up mainly because of higher sales and better margin earned on sales recorded by the oleochemical and the plantation division.</a:t>
            </a:r>
            <a:endParaRPr lang="en-MY" smtClean="0"/>
          </a:p>
        </p:txBody>
      </p:sp>
      <p:sp>
        <p:nvSpPr>
          <p:cNvPr id="4" name="Slide Number Placeholder 3"/>
          <p:cNvSpPr>
            <a:spLocks noGrp="1"/>
          </p:cNvSpPr>
          <p:nvPr>
            <p:ph type="sldNum" sz="quarter" idx="5"/>
          </p:nvPr>
        </p:nvSpPr>
        <p:spPr/>
        <p:txBody>
          <a:bodyPr/>
          <a:lstStyle/>
          <a:p>
            <a:pPr>
              <a:defRPr/>
            </a:pPr>
            <a:fld id="{E2A1EC6D-8262-4DCF-80EE-86B8E5421704}"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pPr>
              <a:defRPr/>
            </a:pPr>
            <a:fld id="{5DC1B58D-CFEA-4DD0-8B38-DCE8ADD10F19}"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5F1B9-6C89-4C76-9439-86894C569EF9}" type="slidenum">
              <a:rPr lang="en-US" smtClean="0"/>
              <a:pPr>
                <a:defRPr/>
              </a:pPr>
              <a:t>‹#›</a:t>
            </a:fld>
            <a:endParaRPr lang="en-US" dirty="0"/>
          </a:p>
        </p:txBody>
      </p:sp>
    </p:spTree>
    <p:extLst>
      <p:ext uri="{BB962C8B-B14F-4D97-AF65-F5344CB8AC3E}">
        <p14:creationId xmlns:p14="http://schemas.microsoft.com/office/powerpoint/2010/main" val="36481031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97BDF6E2-DD35-4051-8E81-8ADC1BFF9F74}"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93C1955-AA64-4352-A8F2-5B2DC17C55BD}" type="slidenum">
              <a:rPr lang="en-US" smtClean="0"/>
              <a:pPr>
                <a:defRPr/>
              </a:pPr>
              <a:t>‹#›</a:t>
            </a:fld>
            <a:endParaRPr lang="en-US" dirty="0"/>
          </a:p>
        </p:txBody>
      </p:sp>
    </p:spTree>
    <p:extLst>
      <p:ext uri="{BB962C8B-B14F-4D97-AF65-F5344CB8AC3E}">
        <p14:creationId xmlns:p14="http://schemas.microsoft.com/office/powerpoint/2010/main" val="414389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0F9EC5DA-4C5D-4505-ABD2-D25B95261247}"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78F2C62-0896-4BBB-8058-6962177CC8AB}" type="slidenum">
              <a:rPr lang="en-US" smtClean="0"/>
              <a:pPr>
                <a:defRPr/>
              </a:pPr>
              <a:t>‹#›</a:t>
            </a:fld>
            <a:endParaRPr lang="en-US" dirty="0"/>
          </a:p>
        </p:txBody>
      </p:sp>
    </p:spTree>
    <p:extLst>
      <p:ext uri="{BB962C8B-B14F-4D97-AF65-F5344CB8AC3E}">
        <p14:creationId xmlns:p14="http://schemas.microsoft.com/office/powerpoint/2010/main" val="70389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F9CCE977-5F36-448A-A7E0-DCD11DF5BB40}"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a:t>
            </a:fld>
            <a:endParaRPr lang="en-US" dirty="0"/>
          </a:p>
        </p:txBody>
      </p:sp>
    </p:spTree>
    <p:extLst>
      <p:ext uri="{BB962C8B-B14F-4D97-AF65-F5344CB8AC3E}">
        <p14:creationId xmlns:p14="http://schemas.microsoft.com/office/powerpoint/2010/main" val="9944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pPr>
              <a:defRPr/>
            </a:pPr>
            <a:fld id="{AA6A244F-3D13-4ECD-AF5D-CC774E68E63A}"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B2EFAB5-D95D-4F02-B15E-784A82942FCC}" type="slidenum">
              <a:rPr lang="en-US" smtClean="0"/>
              <a:pPr>
                <a:defRPr/>
              </a:pPr>
              <a:t>‹#›</a:t>
            </a:fld>
            <a:endParaRPr lang="en-US" dirty="0"/>
          </a:p>
        </p:txBody>
      </p:sp>
    </p:spTree>
    <p:extLst>
      <p:ext uri="{BB962C8B-B14F-4D97-AF65-F5344CB8AC3E}">
        <p14:creationId xmlns:p14="http://schemas.microsoft.com/office/powerpoint/2010/main" val="11563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pPr>
              <a:defRPr/>
            </a:pPr>
            <a:fld id="{1EAA550B-C273-412F-A608-E5302BA3F3B4}"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109737D-CDC7-4DD5-9F81-A0F0867029FE}" type="slidenum">
              <a:rPr lang="en-US" smtClean="0"/>
              <a:pPr>
                <a:defRPr/>
              </a:pPr>
              <a:t>‹#›</a:t>
            </a:fld>
            <a:endParaRPr lang="en-US" dirty="0"/>
          </a:p>
        </p:txBody>
      </p:sp>
    </p:spTree>
    <p:extLst>
      <p:ext uri="{BB962C8B-B14F-4D97-AF65-F5344CB8AC3E}">
        <p14:creationId xmlns:p14="http://schemas.microsoft.com/office/powerpoint/2010/main" val="300648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pPr>
              <a:defRPr/>
            </a:pPr>
            <a:fld id="{A6477514-8308-4B6E-8A79-6B821D7CD7DA}" type="datetime3">
              <a:rPr lang="en-US" smtClean="0"/>
              <a:t>24 August 2016</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EC93B6B-BF21-4F7F-A658-EE14846E0B87}" type="slidenum">
              <a:rPr lang="en-US" smtClean="0"/>
              <a:pPr>
                <a:defRPr/>
              </a:pPr>
              <a:t>‹#›</a:t>
            </a:fld>
            <a:endParaRPr lang="en-US" dirty="0"/>
          </a:p>
        </p:txBody>
      </p:sp>
    </p:spTree>
    <p:extLst>
      <p:ext uri="{BB962C8B-B14F-4D97-AF65-F5344CB8AC3E}">
        <p14:creationId xmlns:p14="http://schemas.microsoft.com/office/powerpoint/2010/main" val="47748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pPr>
              <a:defRPr/>
            </a:pPr>
            <a:fld id="{C39EFC4A-CF0D-4786-9235-A11C22EAE322}" type="datetime3">
              <a:rPr lang="en-US" smtClean="0"/>
              <a:t>24 August 2016</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0658FFE-129A-4E8A-9BF8-862D7F97FC22}" type="slidenum">
              <a:rPr lang="en-US" smtClean="0"/>
              <a:pPr>
                <a:defRPr/>
              </a:pPr>
              <a:t>‹#›</a:t>
            </a:fld>
            <a:endParaRPr lang="en-US" dirty="0"/>
          </a:p>
        </p:txBody>
      </p:sp>
    </p:spTree>
    <p:extLst>
      <p:ext uri="{BB962C8B-B14F-4D97-AF65-F5344CB8AC3E}">
        <p14:creationId xmlns:p14="http://schemas.microsoft.com/office/powerpoint/2010/main" val="311940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DE4D293-BD1D-41ED-AF2E-6343756B02E1}" type="datetime3">
              <a:rPr lang="en-US" smtClean="0"/>
              <a:t>24 August 2016</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51477F2-794F-4595-9B54-51A672E9A06C}" type="slidenum">
              <a:rPr lang="en-US" smtClean="0"/>
              <a:pPr>
                <a:defRPr/>
              </a:pPr>
              <a:t>‹#›</a:t>
            </a:fld>
            <a:endParaRPr lang="en-US" dirty="0"/>
          </a:p>
        </p:txBody>
      </p:sp>
    </p:spTree>
    <p:extLst>
      <p:ext uri="{BB962C8B-B14F-4D97-AF65-F5344CB8AC3E}">
        <p14:creationId xmlns:p14="http://schemas.microsoft.com/office/powerpoint/2010/main" val="257687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pPr>
              <a:defRPr/>
            </a:pPr>
            <a:fld id="{2F883161-A2A4-44D7-AF54-1016358D7A9D}"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A33688B-2B32-497C-9D1D-33518988D0E7}" type="slidenum">
              <a:rPr lang="en-US" smtClean="0"/>
              <a:pPr>
                <a:defRPr/>
              </a:pPr>
              <a:t>‹#›</a:t>
            </a:fld>
            <a:endParaRPr lang="en-US" dirty="0"/>
          </a:p>
        </p:txBody>
      </p:sp>
    </p:spTree>
    <p:extLst>
      <p:ext uri="{BB962C8B-B14F-4D97-AF65-F5344CB8AC3E}">
        <p14:creationId xmlns:p14="http://schemas.microsoft.com/office/powerpoint/2010/main" val="128688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pPr>
              <a:defRPr/>
            </a:pPr>
            <a:fld id="{F6C08933-F748-4C93-97C6-9FFE3A9D33E8}"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97C38C8-FD92-4527-9A34-B438AFD6042C}" type="slidenum">
              <a:rPr lang="en-US" smtClean="0"/>
              <a:pPr>
                <a:defRPr/>
              </a:pPr>
              <a:t>‹#›</a:t>
            </a:fld>
            <a:endParaRPr lang="en-US" dirty="0"/>
          </a:p>
        </p:txBody>
      </p:sp>
    </p:spTree>
    <p:extLst>
      <p:ext uri="{BB962C8B-B14F-4D97-AF65-F5344CB8AC3E}">
        <p14:creationId xmlns:p14="http://schemas.microsoft.com/office/powerpoint/2010/main" val="280274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2686E39-315E-4A7A-AE26-C2D13C94E526}" type="datetime3">
              <a:rPr lang="en-US" smtClean="0"/>
              <a:t>24 August 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8433D3F-4CAC-4415-A8AD-0296443F8A40}" type="slidenum">
              <a:rPr lang="en-US" smtClean="0"/>
              <a:pPr>
                <a:defRPr/>
              </a:pPr>
              <a:t>‹#›</a:t>
            </a:fld>
            <a:endParaRPr lang="en-US" dirty="0"/>
          </a:p>
        </p:txBody>
      </p:sp>
    </p:spTree>
    <p:extLst>
      <p:ext uri="{BB962C8B-B14F-4D97-AF65-F5344CB8AC3E}">
        <p14:creationId xmlns:p14="http://schemas.microsoft.com/office/powerpoint/2010/main" val="119246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76200" y="392376"/>
            <a:ext cx="8991600" cy="974725"/>
          </a:xfrm>
        </p:spPr>
        <p:txBody>
          <a:bodyPr>
            <a:normAutofit/>
          </a:bodyPr>
          <a:lstStyle/>
          <a:p>
            <a:r>
              <a:rPr lang="en-US" sz="4200" b="1" dirty="0" smtClean="0">
                <a:solidFill>
                  <a:srgbClr val="0000CC"/>
                </a:solidFill>
                <a:latin typeface="Helvetica Neue LT Std"/>
              </a:rPr>
              <a:t>SOUTHERN ACIDS (M) BERHAD</a:t>
            </a:r>
            <a:endParaRPr lang="en-US" sz="4200" dirty="0">
              <a:latin typeface="Helvetica Neue LT Std"/>
            </a:endParaRPr>
          </a:p>
        </p:txBody>
      </p:sp>
      <p:sp>
        <p:nvSpPr>
          <p:cNvPr id="8" name="Rectangle 7"/>
          <p:cNvSpPr/>
          <p:nvPr/>
        </p:nvSpPr>
        <p:spPr>
          <a:xfrm>
            <a:off x="3886200" y="1447800"/>
            <a:ext cx="4343400" cy="1538883"/>
          </a:xfrm>
          <a:prstGeom prst="rect">
            <a:avLst/>
          </a:prstGeom>
        </p:spPr>
        <p:txBody>
          <a:bodyPr wrap="square">
            <a:spAutoFit/>
          </a:bodyPr>
          <a:lstStyle/>
          <a:p>
            <a:pPr marL="0" indent="0" algn="r">
              <a:buNone/>
            </a:pPr>
            <a:r>
              <a:rPr lang="en-US" sz="2800" b="1" dirty="0" smtClean="0">
                <a:latin typeface="Helvetica Neue LT Std"/>
                <a:ea typeface="Verdana" pitchFamily="34" charset="0"/>
                <a:cs typeface="Verdana" pitchFamily="34" charset="0"/>
              </a:rPr>
              <a:t>35</a:t>
            </a:r>
            <a:r>
              <a:rPr lang="en-US" sz="2800" b="1" baseline="30000" dirty="0" smtClean="0">
                <a:latin typeface="Helvetica Neue LT Std"/>
                <a:ea typeface="Verdana" pitchFamily="34" charset="0"/>
                <a:cs typeface="Verdana" pitchFamily="34" charset="0"/>
              </a:rPr>
              <a:t>TH</a:t>
            </a:r>
            <a:r>
              <a:rPr lang="en-US" sz="2800" b="1" dirty="0" smtClean="0">
                <a:latin typeface="Helvetica Neue LT Std"/>
                <a:ea typeface="Verdana" pitchFamily="34" charset="0"/>
                <a:cs typeface="Verdana" pitchFamily="34" charset="0"/>
              </a:rPr>
              <a:t> ANNUAL </a:t>
            </a:r>
          </a:p>
          <a:p>
            <a:pPr marL="0" indent="0" algn="r">
              <a:buNone/>
            </a:pPr>
            <a:r>
              <a:rPr lang="en-US" sz="2800" b="1" dirty="0" smtClean="0">
                <a:latin typeface="Helvetica Neue LT Std"/>
                <a:ea typeface="Verdana" pitchFamily="34" charset="0"/>
                <a:cs typeface="Verdana" pitchFamily="34" charset="0"/>
              </a:rPr>
              <a:t>GENERAL MEETING</a:t>
            </a:r>
          </a:p>
          <a:p>
            <a:pPr marL="0" indent="0" algn="r">
              <a:buNone/>
            </a:pPr>
            <a:endParaRPr lang="en-US" sz="1000" b="1" dirty="0">
              <a:latin typeface="Helvetica Neue LT Std"/>
              <a:ea typeface="Verdana" pitchFamily="34" charset="0"/>
              <a:cs typeface="Verdana" pitchFamily="34" charset="0"/>
            </a:endParaRPr>
          </a:p>
          <a:p>
            <a:pPr marL="0" indent="0" algn="r">
              <a:buNone/>
            </a:pPr>
            <a:r>
              <a:rPr lang="en-US" sz="2800" b="1" dirty="0" smtClean="0">
                <a:latin typeface="Helvetica Neue LT Std"/>
                <a:ea typeface="Verdana" pitchFamily="34" charset="0"/>
                <a:cs typeface="Verdana" pitchFamily="34" charset="0"/>
              </a:rPr>
              <a:t>24 AUGUST 2016</a:t>
            </a:r>
            <a:endParaRPr lang="en-US" sz="2800" b="1" dirty="0">
              <a:latin typeface="Helvetica Neue LT Std"/>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264309"/>
            <a:ext cx="7646720" cy="351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3" cstate="print"/>
          <a:srcRect/>
          <a:stretch>
            <a:fillRect/>
          </a:stretch>
        </p:blipFill>
        <p:spPr bwMode="auto">
          <a:xfrm>
            <a:off x="2057400" y="1814289"/>
            <a:ext cx="2007920" cy="1767111"/>
          </a:xfrm>
          <a:prstGeom prst="rect">
            <a:avLst/>
          </a:prstGeom>
          <a:noFill/>
          <a:ln w="9525">
            <a:noFill/>
            <a:miter lim="800000"/>
            <a:headEnd/>
            <a:tailEnd/>
          </a:ln>
        </p:spPr>
      </p:pic>
      <p:sp>
        <p:nvSpPr>
          <p:cNvPr id="9" name="Rectangle 8"/>
          <p:cNvSpPr/>
          <p:nvPr/>
        </p:nvSpPr>
        <p:spPr>
          <a:xfrm>
            <a:off x="4495800" y="2895600"/>
            <a:ext cx="3810000" cy="1384995"/>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r">
              <a:buNone/>
            </a:pPr>
            <a:r>
              <a:rPr lang="en-US" sz="3200" b="1" dirty="0" smtClean="0">
                <a:latin typeface="Helvetica Neue LT Std"/>
                <a:ea typeface="Verdana" pitchFamily="34" charset="0"/>
                <a:cs typeface="Verdana" pitchFamily="34" charset="0"/>
              </a:rPr>
              <a:t>SHAREHOLDERS</a:t>
            </a:r>
          </a:p>
          <a:p>
            <a:pPr marL="0" indent="0" algn="r">
              <a:buNone/>
            </a:pPr>
            <a:r>
              <a:rPr lang="en-US" sz="3200" b="1" dirty="0" smtClean="0">
                <a:latin typeface="Helvetica Neue LT Std"/>
                <a:ea typeface="Verdana" pitchFamily="34" charset="0"/>
                <a:cs typeface="Verdana" pitchFamily="34" charset="0"/>
              </a:rPr>
              <a:t>BRIEFING</a:t>
            </a:r>
            <a:endParaRPr lang="en-US" sz="3200" b="1" dirty="0">
              <a:latin typeface="Helvetica Neue LT Std"/>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a:t>
            </a:fld>
            <a:endParaRPr lang="en-US" dirty="0"/>
          </a:p>
        </p:txBody>
      </p:sp>
    </p:spTree>
    <p:extLst>
      <p:ext uri="{BB962C8B-B14F-4D97-AF65-F5344CB8AC3E}">
        <p14:creationId xmlns:p14="http://schemas.microsoft.com/office/powerpoint/2010/main" val="3819230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639762"/>
          </a:xfrm>
        </p:spPr>
        <p:txBody>
          <a:bodyPr>
            <a:noAutofit/>
          </a:bodyPr>
          <a:lstStyle/>
          <a:p>
            <a:pPr algn="l"/>
            <a:r>
              <a:rPr lang="en-AU" sz="2800" b="1" dirty="0" smtClean="0">
                <a:solidFill>
                  <a:srgbClr val="0000CC"/>
                </a:solidFill>
                <a:latin typeface="Helvetica Neue LT Std"/>
              </a:rPr>
              <a:t>Prospects of </a:t>
            </a:r>
            <a:r>
              <a:rPr lang="en-AU" sz="2800" b="1" dirty="0" err="1" smtClean="0">
                <a:solidFill>
                  <a:srgbClr val="0000CC"/>
                </a:solidFill>
                <a:latin typeface="Helvetica Neue LT Std"/>
              </a:rPr>
              <a:t>Oleochemical</a:t>
            </a:r>
            <a:r>
              <a:rPr lang="en-AU" sz="2800" b="1" dirty="0" smtClean="0">
                <a:solidFill>
                  <a:srgbClr val="0000CC"/>
                </a:solidFill>
                <a:latin typeface="Helvetica Neue LT Std"/>
              </a:rPr>
              <a:t> Division</a:t>
            </a:r>
            <a:endParaRPr lang="en-AU" sz="2800" dirty="0" smtClean="0">
              <a:latin typeface="Helvetica Neue LT Std"/>
            </a:endParaRPr>
          </a:p>
        </p:txBody>
      </p:sp>
      <p:sp>
        <p:nvSpPr>
          <p:cNvPr id="22531" name="Content Placeholder 2"/>
          <p:cNvSpPr>
            <a:spLocks noGrp="1"/>
          </p:cNvSpPr>
          <p:nvPr>
            <p:ph idx="1"/>
          </p:nvPr>
        </p:nvSpPr>
        <p:spPr>
          <a:xfrm>
            <a:off x="257175" y="1295400"/>
            <a:ext cx="8390385" cy="5334001"/>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smtClean="0">
                <a:latin typeface="Helvetica Neue LT Std"/>
              </a:rPr>
              <a:t>This </a:t>
            </a:r>
            <a:r>
              <a:rPr lang="en-US" sz="1800" b="1" dirty="0">
                <a:latin typeface="Helvetica Neue LT Std"/>
              </a:rPr>
              <a:t>division will remain to be challenging in </a:t>
            </a:r>
            <a:r>
              <a:rPr lang="en-US" sz="1800" b="1" dirty="0" smtClean="0">
                <a:latin typeface="Helvetica Neue LT Std"/>
              </a:rPr>
              <a:t>FY2017 </a:t>
            </a:r>
            <a:r>
              <a:rPr lang="en-US" sz="1800" b="1" dirty="0">
                <a:latin typeface="Helvetica Neue LT Std"/>
              </a:rPr>
              <a:t>and it is expected to face the same uncontrollable factors as follow, amongst others</a:t>
            </a:r>
            <a:r>
              <a:rPr lang="en-US" sz="1800" b="1" dirty="0" smtClean="0">
                <a:latin typeface="Helvetica Neue LT Std"/>
              </a:rPr>
              <a:t>:-</a:t>
            </a:r>
          </a:p>
          <a:p>
            <a:pPr marL="185738" indent="0" algn="just">
              <a:buNone/>
            </a:pPr>
            <a:endParaRPr lang="en-US" sz="800" b="1" dirty="0">
              <a:latin typeface="Helvetica Neue LT Std"/>
            </a:endParaRPr>
          </a:p>
          <a:p>
            <a:pPr marL="928688" lvl="1" indent="-342900" algn="just">
              <a:buFont typeface="Wingdings" panose="05000000000000000000" pitchFamily="2" charset="2"/>
              <a:buChar char="q"/>
            </a:pPr>
            <a:r>
              <a:rPr lang="en-US" sz="1800" b="1" dirty="0" smtClean="0">
                <a:latin typeface="Helvetica Neue LT Std"/>
              </a:rPr>
              <a:t>Economy </a:t>
            </a:r>
            <a:r>
              <a:rPr lang="en-US" sz="1800" b="1" dirty="0">
                <a:latin typeface="Helvetica Neue LT Std"/>
              </a:rPr>
              <a:t>situation of major importing </a:t>
            </a:r>
            <a:r>
              <a:rPr lang="en-US" sz="1800" b="1" dirty="0" smtClean="0">
                <a:latin typeface="Helvetica Neue LT Std"/>
              </a:rPr>
              <a:t>countries which </a:t>
            </a:r>
            <a:r>
              <a:rPr lang="en-US" sz="1800" b="1" dirty="0">
                <a:latin typeface="Helvetica Neue LT Std"/>
              </a:rPr>
              <a:t>will determine the </a:t>
            </a:r>
            <a:r>
              <a:rPr lang="en-US" sz="1800" b="1" dirty="0" smtClean="0">
                <a:latin typeface="Helvetica Neue LT Std"/>
              </a:rPr>
              <a:t>market demand and pricing; </a:t>
            </a:r>
          </a:p>
          <a:p>
            <a:pPr marL="928688" lvl="1" indent="-342900" algn="just">
              <a:buFont typeface="Wingdings" panose="05000000000000000000" pitchFamily="2" charset="2"/>
              <a:buChar char="q"/>
            </a:pPr>
            <a:r>
              <a:rPr lang="en-US" sz="1800" b="1" dirty="0" smtClean="0">
                <a:latin typeface="Helvetica Neue LT Std"/>
              </a:rPr>
              <a:t>Higher </a:t>
            </a:r>
            <a:r>
              <a:rPr lang="en-US" sz="1800" b="1" dirty="0">
                <a:latin typeface="Helvetica Neue LT Std"/>
              </a:rPr>
              <a:t>operating costs due to </a:t>
            </a:r>
            <a:r>
              <a:rPr lang="en-US" sz="1800" b="1" dirty="0" smtClean="0">
                <a:latin typeface="Helvetica Neue LT Std"/>
              </a:rPr>
              <a:t>the increase in regulated price in Malaysia. For example, natural </a:t>
            </a:r>
            <a:r>
              <a:rPr lang="en-US" sz="1800" b="1" dirty="0">
                <a:latin typeface="Helvetica Neue LT Std"/>
              </a:rPr>
              <a:t>gas </a:t>
            </a:r>
            <a:r>
              <a:rPr lang="en-US" sz="1800" b="1" dirty="0" smtClean="0">
                <a:latin typeface="Helvetica Neue LT Std"/>
              </a:rPr>
              <a:t>price and minimum wages; </a:t>
            </a:r>
          </a:p>
          <a:p>
            <a:pPr marL="928688" lvl="1" indent="-342900" algn="just">
              <a:buFont typeface="Wingdings" panose="05000000000000000000" pitchFamily="2" charset="2"/>
              <a:buChar char="q"/>
            </a:pPr>
            <a:r>
              <a:rPr lang="en-US" sz="1800" b="1" dirty="0" smtClean="0">
                <a:latin typeface="Helvetica Neue LT Std"/>
              </a:rPr>
              <a:t>Changes </a:t>
            </a:r>
            <a:r>
              <a:rPr lang="en-US" sz="1800" b="1" dirty="0">
                <a:latin typeface="Helvetica Neue LT Std"/>
              </a:rPr>
              <a:t>in Malaysia foreign labor </a:t>
            </a:r>
            <a:r>
              <a:rPr lang="en-US" sz="1800" b="1" dirty="0" smtClean="0">
                <a:latin typeface="Helvetica Neue LT Std"/>
              </a:rPr>
              <a:t>policy; </a:t>
            </a:r>
          </a:p>
          <a:p>
            <a:pPr marL="928688" lvl="1" indent="-342900" algn="just">
              <a:buFont typeface="Wingdings" panose="05000000000000000000" pitchFamily="2" charset="2"/>
              <a:buChar char="q"/>
            </a:pPr>
            <a:r>
              <a:rPr lang="en-US" sz="1800" b="1" dirty="0" smtClean="0">
                <a:latin typeface="Helvetica Neue LT Std"/>
              </a:rPr>
              <a:t>Volatility </a:t>
            </a:r>
            <a:r>
              <a:rPr lang="en-US" sz="1800" b="1" dirty="0">
                <a:latin typeface="Helvetica Neue LT Std"/>
              </a:rPr>
              <a:t>in USD/MYR exchange </a:t>
            </a:r>
            <a:r>
              <a:rPr lang="en-US" sz="1800" b="1" dirty="0" smtClean="0">
                <a:latin typeface="Helvetica Neue LT Std"/>
              </a:rPr>
              <a:t>rate; and</a:t>
            </a:r>
          </a:p>
          <a:p>
            <a:pPr marL="928688" lvl="1" indent="-342900" algn="just">
              <a:buFont typeface="Wingdings" panose="05000000000000000000" pitchFamily="2" charset="2"/>
              <a:buChar char="q"/>
            </a:pPr>
            <a:r>
              <a:rPr lang="en-US" sz="1800" b="1" dirty="0" smtClean="0">
                <a:latin typeface="Helvetica Neue LT Std"/>
              </a:rPr>
              <a:t>Volatility in CPO price.</a:t>
            </a:r>
          </a:p>
          <a:p>
            <a:pPr marL="585788" lvl="1" indent="0" algn="just">
              <a:buNone/>
            </a:pPr>
            <a:endParaRPr lang="en-US" sz="1800" b="1" dirty="0" smtClean="0">
              <a:latin typeface="Helvetica Neue LT Std"/>
            </a:endParaRPr>
          </a:p>
          <a:p>
            <a:pPr marL="185738" indent="0" algn="just">
              <a:buNone/>
            </a:pPr>
            <a:endParaRPr lang="en-AU" sz="22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10</a:t>
            </a:fld>
            <a:endParaRPr lang="en-US" dirty="0"/>
          </a:p>
        </p:txBody>
      </p:sp>
    </p:spTree>
    <p:extLst>
      <p:ext uri="{BB962C8B-B14F-4D97-AF65-F5344CB8AC3E}">
        <p14:creationId xmlns:p14="http://schemas.microsoft.com/office/powerpoint/2010/main" val="1845787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792162"/>
          </a:xfrm>
        </p:spPr>
        <p:txBody>
          <a:bodyPr>
            <a:noAutofit/>
          </a:bodyPr>
          <a:lstStyle/>
          <a:p>
            <a:pPr algn="l"/>
            <a:r>
              <a:rPr lang="en-AU" sz="2400" b="1" dirty="0" err="1" smtClean="0">
                <a:solidFill>
                  <a:srgbClr val="0000CC"/>
                </a:solidFill>
                <a:latin typeface="Helvetica Neue LT Std"/>
              </a:rPr>
              <a:t>Oleochemical</a:t>
            </a:r>
            <a:r>
              <a:rPr lang="en-AU" sz="2400" b="1" dirty="0" smtClean="0">
                <a:solidFill>
                  <a:srgbClr val="0000CC"/>
                </a:solidFill>
                <a:latin typeface="Helvetica Neue LT Std"/>
              </a:rPr>
              <a:t> Division’s Plan For FY2017</a:t>
            </a:r>
            <a:endParaRPr lang="en-AU" sz="2400" dirty="0" smtClean="0">
              <a:latin typeface="Helvetica Neue LT Std"/>
            </a:endParaRPr>
          </a:p>
        </p:txBody>
      </p:sp>
      <p:sp>
        <p:nvSpPr>
          <p:cNvPr id="22531" name="Content Placeholder 2"/>
          <p:cNvSpPr>
            <a:spLocks noGrp="1"/>
          </p:cNvSpPr>
          <p:nvPr>
            <p:ph idx="1"/>
          </p:nvPr>
        </p:nvSpPr>
        <p:spPr>
          <a:xfrm>
            <a:off x="257175" y="1447801"/>
            <a:ext cx="8390385" cy="5181600"/>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smtClean="0">
                <a:latin typeface="Helvetica Neue LT Std"/>
              </a:rPr>
              <a:t>In view of the anticipated challenges in FY2017, the following are among the key identified measures to be taken:- </a:t>
            </a:r>
          </a:p>
          <a:p>
            <a:pPr marL="185738" indent="0" algn="just">
              <a:buNone/>
            </a:pPr>
            <a:endParaRPr lang="en-US" sz="800" b="1" dirty="0" smtClean="0">
              <a:latin typeface="Helvetica Neue LT Std"/>
            </a:endParaRPr>
          </a:p>
          <a:p>
            <a:pPr marL="928688" lvl="1" indent="-342900" algn="just">
              <a:buFont typeface="Wingdings" panose="05000000000000000000" pitchFamily="2" charset="2"/>
              <a:buChar char="q"/>
            </a:pPr>
            <a:r>
              <a:rPr lang="en-US" sz="1800" b="1" dirty="0">
                <a:latin typeface="Helvetica Neue LT Std"/>
              </a:rPr>
              <a:t>To </a:t>
            </a:r>
            <a:r>
              <a:rPr lang="en-US" sz="1800" b="1" dirty="0" smtClean="0">
                <a:latin typeface="Helvetica Neue LT Std"/>
              </a:rPr>
              <a:t>implement cost optimization; </a:t>
            </a:r>
          </a:p>
          <a:p>
            <a:pPr marL="928688" lvl="1" indent="-342900" algn="just">
              <a:buFont typeface="Wingdings" panose="05000000000000000000" pitchFamily="2" charset="2"/>
              <a:buChar char="q"/>
            </a:pPr>
            <a:r>
              <a:rPr lang="en-US" sz="1800" b="1" dirty="0">
                <a:latin typeface="Helvetica Neue LT Std"/>
              </a:rPr>
              <a:t>To </a:t>
            </a:r>
            <a:r>
              <a:rPr lang="en-US" sz="1800" b="1" dirty="0" smtClean="0">
                <a:latin typeface="Helvetica Neue LT Std"/>
              </a:rPr>
              <a:t>increase sales to high margin market via more efficient marketing strategy; and</a:t>
            </a:r>
            <a:endParaRPr lang="en-US" sz="1800" b="1" dirty="0">
              <a:latin typeface="Helvetica Neue LT Std"/>
            </a:endParaRPr>
          </a:p>
          <a:p>
            <a:pPr marL="928688" lvl="1" indent="-342900" algn="just">
              <a:buFont typeface="Wingdings" panose="05000000000000000000" pitchFamily="2" charset="2"/>
              <a:buChar char="q"/>
            </a:pPr>
            <a:r>
              <a:rPr lang="en-US" sz="1800" b="1" dirty="0" smtClean="0">
                <a:latin typeface="Helvetica Neue LT Std"/>
              </a:rPr>
              <a:t>To look into automation processes to </a:t>
            </a:r>
            <a:r>
              <a:rPr lang="en-US" sz="1800" b="1" dirty="0">
                <a:latin typeface="Helvetica Neue LT Std"/>
              </a:rPr>
              <a:t>reduce </a:t>
            </a:r>
            <a:r>
              <a:rPr lang="en-US" sz="1800" b="1" dirty="0" smtClean="0">
                <a:latin typeface="Helvetica Neue LT Std"/>
              </a:rPr>
              <a:t>dependency </a:t>
            </a:r>
            <a:r>
              <a:rPr lang="en-US" sz="1800" b="1" dirty="0">
                <a:latin typeface="Helvetica Neue LT Std"/>
              </a:rPr>
              <a:t>on workers and improve efficiency and </a:t>
            </a:r>
            <a:r>
              <a:rPr lang="en-US" sz="1800" b="1" dirty="0" smtClean="0">
                <a:latin typeface="Helvetica Neue LT Std"/>
              </a:rPr>
              <a:t>productivity; </a:t>
            </a:r>
          </a:p>
          <a:p>
            <a:pPr marL="928688" lvl="1" indent="-342900" algn="just">
              <a:buFont typeface="Wingdings" panose="05000000000000000000" pitchFamily="2" charset="2"/>
              <a:buChar char="q"/>
            </a:pPr>
            <a:r>
              <a:rPr lang="en-US" sz="1800" b="1" dirty="0" smtClean="0">
                <a:latin typeface="Helvetica Neue LT Std"/>
              </a:rPr>
              <a:t>To look into the possibility of alternative fuel source to reduce the dependency on external energy supply; and</a:t>
            </a:r>
          </a:p>
          <a:p>
            <a:pPr marL="928688" lvl="1" indent="-342900" algn="just">
              <a:buFont typeface="Wingdings" panose="05000000000000000000" pitchFamily="2" charset="2"/>
              <a:buChar char="q"/>
            </a:pPr>
            <a:r>
              <a:rPr lang="en-US" sz="1800" b="1" dirty="0" smtClean="0">
                <a:latin typeface="Helvetica Neue LT Std"/>
              </a:rPr>
              <a:t>To manage the forex and commodity hedging more diligently.</a:t>
            </a:r>
          </a:p>
          <a:p>
            <a:pPr marL="928688" lvl="1" indent="-342900" algn="just">
              <a:buFont typeface="Wingdings" panose="05000000000000000000" pitchFamily="2" charset="2"/>
              <a:buChar char="q"/>
            </a:pPr>
            <a:endParaRPr lang="en-US" sz="1800" b="1" dirty="0" smtClean="0">
              <a:latin typeface="Helvetica Neue LT Std"/>
            </a:endParaRPr>
          </a:p>
          <a:p>
            <a:pPr marL="585788" lvl="1" indent="0" algn="just">
              <a:buNone/>
            </a:pPr>
            <a:endParaRPr lang="en-US" sz="1800" b="1" dirty="0" smtClean="0">
              <a:latin typeface="Helvetica Neue LT Std"/>
            </a:endParaRPr>
          </a:p>
          <a:p>
            <a:pPr marL="185738" indent="0" algn="just">
              <a:buNone/>
            </a:pPr>
            <a:endParaRPr lang="en-US" sz="22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11</a:t>
            </a:fld>
            <a:endParaRPr lang="en-US" dirty="0"/>
          </a:p>
        </p:txBody>
      </p:sp>
    </p:spTree>
    <p:extLst>
      <p:ext uri="{BB962C8B-B14F-4D97-AF65-F5344CB8AC3E}">
        <p14:creationId xmlns:p14="http://schemas.microsoft.com/office/powerpoint/2010/main" val="17806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43706" y="3048000"/>
            <a:ext cx="8256588" cy="3139321"/>
          </a:xfrm>
          <a:prstGeom prst="rect">
            <a:avLst/>
          </a:prstGeom>
        </p:spPr>
        <p:txBody>
          <a:bodyPr wrap="square">
            <a:spAutoFit/>
          </a:bodyPr>
          <a:lstStyle/>
          <a:p>
            <a:pPr lvl="0" algn="just"/>
            <a:r>
              <a:rPr lang="en-MY" b="1" dirty="0" smtClean="0">
                <a:latin typeface="Helvetica Neue LT Std"/>
              </a:rPr>
              <a:t>Highlights:-</a:t>
            </a:r>
          </a:p>
          <a:p>
            <a:pPr marL="342900" lvl="0" indent="-342900" algn="just">
              <a:buFont typeface="Arial" pitchFamily="34" charset="0"/>
              <a:buChar char="•"/>
            </a:pPr>
            <a:r>
              <a:rPr lang="en-MY" b="1" dirty="0" smtClean="0">
                <a:latin typeface="Helvetica Neue LT Std"/>
              </a:rPr>
              <a:t>The increase in revenue was mainly contributed from the new 60MT/hour palm oil mill (“POM”) commissioned in August 2015;</a:t>
            </a:r>
          </a:p>
          <a:p>
            <a:pPr marL="342900" lvl="0" indent="-342900" algn="just">
              <a:buFont typeface="Arial" pitchFamily="34" charset="0"/>
              <a:buChar char="•"/>
            </a:pPr>
            <a:r>
              <a:rPr lang="en-MY" b="1" dirty="0" smtClean="0">
                <a:latin typeface="Helvetica Neue LT Std"/>
              </a:rPr>
              <a:t>Despite higher revenue, operational profit was lower by RM14.6m was due to the following factors:-</a:t>
            </a:r>
          </a:p>
          <a:p>
            <a:pPr marL="800100" lvl="1" indent="-342900" algn="just">
              <a:buFont typeface="Wingdings" panose="05000000000000000000" pitchFamily="2" charset="2"/>
              <a:buChar char="q"/>
            </a:pPr>
            <a:r>
              <a:rPr lang="en-MY" b="1" dirty="0" smtClean="0">
                <a:latin typeface="Helvetica Neue LT Std"/>
              </a:rPr>
              <a:t>The El Nino effect had severely affected the fresh fruit bunches (“FFB”) supply and its quality;</a:t>
            </a:r>
          </a:p>
          <a:p>
            <a:pPr marL="800100" lvl="1" indent="-342900" algn="just">
              <a:buFont typeface="Wingdings" panose="05000000000000000000" pitchFamily="2" charset="2"/>
              <a:buChar char="q"/>
            </a:pPr>
            <a:r>
              <a:rPr lang="en-MY" b="1" dirty="0" smtClean="0">
                <a:latin typeface="Helvetica Neue LT Std"/>
              </a:rPr>
              <a:t>In view of the low FFB supply, the higher price for external outsourced FFB was higher; and</a:t>
            </a:r>
          </a:p>
          <a:p>
            <a:pPr marL="742950" lvl="1" indent="-285750" algn="just">
              <a:buFont typeface="Wingdings" panose="05000000000000000000" pitchFamily="2" charset="2"/>
              <a:buChar char="q"/>
            </a:pPr>
            <a:r>
              <a:rPr lang="en-MY" b="1" dirty="0" smtClean="0">
                <a:latin typeface="Helvetica Neue LT Std"/>
              </a:rPr>
              <a:t>The average selling price (“ASP”) of CPO realized was lower compared to the ASP of CPO in FY2015. </a:t>
            </a:r>
          </a:p>
        </p:txBody>
      </p:sp>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371600" y="314980"/>
            <a:ext cx="7467600" cy="523220"/>
          </a:xfrm>
          <a:prstGeom prst="rect">
            <a:avLst/>
          </a:prstGeom>
        </p:spPr>
        <p:txBody>
          <a:bodyPr wrap="square">
            <a:spAutoFit/>
          </a:bodyPr>
          <a:lstStyle/>
          <a:p>
            <a:r>
              <a:rPr lang="en-US" sz="2400" b="1" dirty="0" smtClean="0">
                <a:solidFill>
                  <a:srgbClr val="0000CC"/>
                </a:solidFill>
                <a:latin typeface="Helvetica Neue LT Std"/>
                <a:ea typeface="Verdana" pitchFamily="34" charset="0"/>
                <a:cs typeface="Verdana" pitchFamily="34" charset="0"/>
              </a:rPr>
              <a:t>Review of Plantation &amp; Milling Divisi</a:t>
            </a:r>
            <a:r>
              <a:rPr lang="en-US" sz="2800" b="1" dirty="0" smtClean="0">
                <a:solidFill>
                  <a:srgbClr val="0000CC"/>
                </a:solidFill>
                <a:latin typeface="Helvetica Neue LT Std"/>
                <a:ea typeface="Verdana" pitchFamily="34" charset="0"/>
                <a:cs typeface="Verdana" pitchFamily="34" charset="0"/>
              </a:rPr>
              <a:t>on</a:t>
            </a:r>
            <a:endParaRPr lang="en-MY" sz="2800"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2" cstate="print"/>
          <a:srcRect/>
          <a:stretch>
            <a:fillRect/>
          </a:stretch>
        </p:blipFill>
        <p:spPr bwMode="auto">
          <a:xfrm>
            <a:off x="250825" y="152400"/>
            <a:ext cx="968375" cy="8382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3155103722"/>
              </p:ext>
            </p:extLst>
          </p:nvPr>
        </p:nvGraphicFramePr>
        <p:xfrm>
          <a:off x="457192" y="1295400"/>
          <a:ext cx="8382008" cy="1583356"/>
        </p:xfrm>
        <a:graphic>
          <a:graphicData uri="http://schemas.openxmlformats.org/drawingml/2006/table">
            <a:tbl>
              <a:tblPr firstRow="1" bandRow="1">
                <a:tableStyleId>{5C22544A-7EE6-4342-B048-85BDC9FD1C3A}</a:tableStyleId>
              </a:tblPr>
              <a:tblGrid>
                <a:gridCol w="2590800"/>
                <a:gridCol w="1447800"/>
                <a:gridCol w="1447805"/>
                <a:gridCol w="1447803"/>
                <a:gridCol w="1447800"/>
              </a:tblGrid>
              <a:tr h="609600">
                <a:tc>
                  <a:txBody>
                    <a:bodyPr/>
                    <a:lstStyle/>
                    <a:p>
                      <a:pPr algn="l"/>
                      <a:endParaRPr lang="en-MY" sz="2000" dirty="0">
                        <a:solidFill>
                          <a:srgbClr val="CC0099"/>
                        </a:solidFill>
                        <a:latin typeface="Helvetica Neue LT Std"/>
                      </a:endParaRPr>
                    </a:p>
                  </a:txBody>
                  <a:tcPr/>
                </a:tc>
                <a:tc>
                  <a:txBody>
                    <a:bodyPr/>
                    <a:lstStyle/>
                    <a:p>
                      <a:pPr algn="ctr"/>
                      <a:r>
                        <a:rPr lang="en-US" sz="2000" dirty="0" smtClean="0">
                          <a:latin typeface="Helvetica Neue LT Std"/>
                        </a:rPr>
                        <a:t>FY2016</a:t>
                      </a:r>
                    </a:p>
                    <a:p>
                      <a:pPr algn="ctr"/>
                      <a:r>
                        <a:rPr lang="en-US" sz="2000" dirty="0" smtClean="0">
                          <a:latin typeface="Helvetica Neue LT Std"/>
                        </a:rPr>
                        <a:t>RM’000</a:t>
                      </a:r>
                      <a:endParaRPr lang="en-MY" sz="2000" dirty="0">
                        <a:latin typeface="Helvetica Neue LT Std"/>
                      </a:endParaRPr>
                    </a:p>
                  </a:txBody>
                  <a:tcPr/>
                </a:tc>
                <a:tc>
                  <a:txBody>
                    <a:bodyPr/>
                    <a:lstStyle/>
                    <a:p>
                      <a:pPr algn="ctr"/>
                      <a:r>
                        <a:rPr lang="en-US" sz="2000" baseline="0" dirty="0" smtClean="0">
                          <a:latin typeface="Helvetica Neue LT Std"/>
                        </a:rPr>
                        <a:t>FY2015</a:t>
                      </a:r>
                    </a:p>
                    <a:p>
                      <a:pPr algn="ctr"/>
                      <a:r>
                        <a:rPr lang="en-US" sz="2000" baseline="0" dirty="0" smtClean="0">
                          <a:latin typeface="Helvetica Neue LT Std"/>
                        </a:rPr>
                        <a:t>RM’000</a:t>
                      </a:r>
                      <a:endParaRPr lang="en-MY" sz="2000" dirty="0">
                        <a:latin typeface="Helvetica Neue LT Std"/>
                      </a:endParaRPr>
                    </a:p>
                  </a:txBody>
                  <a:tcPr/>
                </a:tc>
                <a:tc>
                  <a:txBody>
                    <a:bodyPr/>
                    <a:lstStyle/>
                    <a:p>
                      <a:pPr algn="ctr"/>
                      <a:r>
                        <a:rPr lang="en-US" sz="2000" dirty="0" smtClean="0">
                          <a:latin typeface="Helvetica Neue LT Std"/>
                        </a:rPr>
                        <a:t>Variance</a:t>
                      </a:r>
                    </a:p>
                    <a:p>
                      <a:pPr algn="ctr"/>
                      <a:r>
                        <a:rPr lang="en-US" sz="2000" dirty="0" smtClean="0">
                          <a:latin typeface="Helvetica Neue LT Std"/>
                        </a:rPr>
                        <a:t>RM’000</a:t>
                      </a:r>
                      <a:endParaRPr lang="en-MY" sz="2000" dirty="0">
                        <a:latin typeface="Helvetica Neue LT Std"/>
                      </a:endParaRPr>
                    </a:p>
                  </a:txBody>
                  <a:tcPr/>
                </a:tc>
                <a:tc>
                  <a:txBody>
                    <a:bodyPr/>
                    <a:lstStyle/>
                    <a:p>
                      <a:pPr algn="ctr"/>
                      <a:r>
                        <a:rPr lang="en-US" sz="2000" dirty="0" smtClean="0">
                          <a:latin typeface="Helvetica Neue LT Std"/>
                        </a:rPr>
                        <a:t>Variance</a:t>
                      </a:r>
                    </a:p>
                    <a:p>
                      <a:pPr algn="ctr"/>
                      <a:r>
                        <a:rPr lang="en-US" sz="2000" dirty="0" smtClean="0">
                          <a:latin typeface="Helvetica Neue LT Std"/>
                        </a:rPr>
                        <a:t>%</a:t>
                      </a:r>
                      <a:endParaRPr lang="en-MY" sz="2000" dirty="0">
                        <a:latin typeface="Helvetica Neue LT Std"/>
                      </a:endParaRPr>
                    </a:p>
                  </a:txBody>
                  <a:tcPr/>
                </a:tc>
              </a:tr>
              <a:tr h="441158">
                <a:tc>
                  <a:txBody>
                    <a:bodyPr/>
                    <a:lstStyle/>
                    <a:p>
                      <a:r>
                        <a:rPr lang="en-US" sz="2000" b="1" dirty="0" smtClean="0">
                          <a:latin typeface="Helvetica Neue LT Std"/>
                        </a:rPr>
                        <a:t>Revenue </a:t>
                      </a:r>
                      <a:endParaRPr lang="en-MY" sz="2000" b="1" dirty="0">
                        <a:latin typeface="Helvetica Neue LT Std"/>
                      </a:endParaRPr>
                    </a:p>
                  </a:txBody>
                  <a:tcPr/>
                </a:tc>
                <a:tc>
                  <a:txBody>
                    <a:bodyPr/>
                    <a:lstStyle/>
                    <a:p>
                      <a:pPr algn="r"/>
                      <a:r>
                        <a:rPr lang="en-US" sz="2000" b="1" dirty="0" smtClean="0">
                          <a:latin typeface="Helvetica Neue LT Std"/>
                        </a:rPr>
                        <a:t>135,010</a:t>
                      </a:r>
                      <a:endParaRPr lang="en-MY" sz="2000" b="1" dirty="0">
                        <a:latin typeface="Helvetica Neue LT Std"/>
                      </a:endParaRPr>
                    </a:p>
                  </a:txBody>
                  <a:tcPr/>
                </a:tc>
                <a:tc>
                  <a:txBody>
                    <a:bodyPr/>
                    <a:lstStyle/>
                    <a:p>
                      <a:pPr algn="r"/>
                      <a:r>
                        <a:rPr lang="en-US" sz="2000" b="1" dirty="0" smtClean="0">
                          <a:latin typeface="Helvetica Neue LT Std"/>
                        </a:rPr>
                        <a:t>106,041</a:t>
                      </a:r>
                      <a:endParaRPr lang="en-MY" sz="2000" b="1" dirty="0">
                        <a:latin typeface="Helvetica Neue LT Std"/>
                      </a:endParaRPr>
                    </a:p>
                  </a:txBody>
                  <a:tcPr/>
                </a:tc>
                <a:tc>
                  <a:txBody>
                    <a:bodyPr/>
                    <a:lstStyle/>
                    <a:p>
                      <a:pPr algn="ctr"/>
                      <a:r>
                        <a:rPr lang="en-US" sz="2000" b="1" dirty="0" smtClean="0">
                          <a:latin typeface="Helvetica Neue LT Std"/>
                        </a:rPr>
                        <a:t>   28,969</a:t>
                      </a:r>
                      <a:endParaRPr lang="en-MY" sz="2000" b="1" dirty="0">
                        <a:latin typeface="Helvetica Neue LT Std"/>
                      </a:endParaRPr>
                    </a:p>
                  </a:txBody>
                  <a:tcPr/>
                </a:tc>
                <a:tc>
                  <a:txBody>
                    <a:bodyPr/>
                    <a:lstStyle/>
                    <a:p>
                      <a:pPr algn="ctr"/>
                      <a:r>
                        <a:rPr lang="en-US" sz="2000" b="1" dirty="0" smtClean="0">
                          <a:latin typeface="Helvetica Neue LT Std"/>
                        </a:rPr>
                        <a:t>27.3</a:t>
                      </a:r>
                      <a:endParaRPr lang="en-MY" sz="2000" b="1" dirty="0">
                        <a:latin typeface="Helvetica Neue LT Std"/>
                      </a:endParaRPr>
                    </a:p>
                  </a:txBody>
                  <a:tcPr/>
                </a:tc>
              </a:tr>
              <a:tr h="441158">
                <a:tc>
                  <a:txBody>
                    <a:bodyPr/>
                    <a:lstStyle/>
                    <a:p>
                      <a:r>
                        <a:rPr lang="en-US" sz="2000" b="1" dirty="0" smtClean="0">
                          <a:latin typeface="Helvetica Neue LT Std"/>
                        </a:rPr>
                        <a:t>PBT</a:t>
                      </a:r>
                      <a:endParaRPr lang="en-MY" sz="2000" b="1" dirty="0">
                        <a:latin typeface="Helvetica Neue LT Std"/>
                      </a:endParaRPr>
                    </a:p>
                  </a:txBody>
                  <a:tcPr/>
                </a:tc>
                <a:tc>
                  <a:txBody>
                    <a:bodyPr/>
                    <a:lstStyle/>
                    <a:p>
                      <a:pPr algn="r"/>
                      <a:r>
                        <a:rPr lang="en-US" sz="2000" b="1" dirty="0" smtClean="0">
                          <a:latin typeface="Helvetica Neue LT Std"/>
                        </a:rPr>
                        <a:t>9,101</a:t>
                      </a:r>
                      <a:endParaRPr lang="en-MY" sz="2000" b="1" dirty="0">
                        <a:latin typeface="Helvetica Neue LT Std"/>
                      </a:endParaRPr>
                    </a:p>
                  </a:txBody>
                  <a:tcPr/>
                </a:tc>
                <a:tc>
                  <a:txBody>
                    <a:bodyPr/>
                    <a:lstStyle/>
                    <a:p>
                      <a:pPr algn="r"/>
                      <a:r>
                        <a:rPr lang="en-US" sz="2000" b="1" dirty="0" smtClean="0">
                          <a:latin typeface="Helvetica Neue LT Std"/>
                        </a:rPr>
                        <a:t>23,660</a:t>
                      </a:r>
                      <a:endParaRPr lang="en-MY" sz="2000" b="1" dirty="0">
                        <a:latin typeface="Helvetica Neue LT Std"/>
                      </a:endParaRPr>
                    </a:p>
                  </a:txBody>
                  <a:tcPr/>
                </a:tc>
                <a:tc>
                  <a:txBody>
                    <a:bodyPr/>
                    <a:lstStyle/>
                    <a:p>
                      <a:pPr algn="ctr"/>
                      <a:r>
                        <a:rPr lang="en-US" sz="2000" b="1" dirty="0" smtClean="0">
                          <a:latin typeface="Helvetica Neue LT Std"/>
                        </a:rPr>
                        <a:t>   (14,559)</a:t>
                      </a:r>
                      <a:endParaRPr lang="en-MY" sz="2000" b="1" dirty="0">
                        <a:latin typeface="Helvetica Neue LT Std"/>
                      </a:endParaRPr>
                    </a:p>
                  </a:txBody>
                  <a:tcPr/>
                </a:tc>
                <a:tc>
                  <a:txBody>
                    <a:bodyPr/>
                    <a:lstStyle/>
                    <a:p>
                      <a:pPr algn="ctr"/>
                      <a:r>
                        <a:rPr lang="en-US" sz="2000" b="1" dirty="0" smtClean="0">
                          <a:latin typeface="Helvetica Neue LT Std"/>
                        </a:rPr>
                        <a:t>(61.5)</a:t>
                      </a:r>
                      <a:endParaRPr lang="en-MY" sz="2000" b="1" dirty="0">
                        <a:latin typeface="Helvetica Neue LT Std"/>
                      </a:endParaRPr>
                    </a:p>
                  </a:txBody>
                  <a:tcPr/>
                </a:tc>
              </a:tr>
            </a:tbl>
          </a:graphicData>
        </a:graphic>
      </p:graphicFrame>
      <p:sp>
        <p:nvSpPr>
          <p:cNvPr id="2" name="Slide Number Placeholder 1"/>
          <p:cNvSpPr>
            <a:spLocks noGrp="1"/>
          </p:cNvSpPr>
          <p:nvPr>
            <p:ph type="sldNum" sz="quarter" idx="12"/>
          </p:nvPr>
        </p:nvSpPr>
        <p:spPr/>
        <p:txBody>
          <a:bodyPr/>
          <a:lstStyle/>
          <a:p>
            <a:pPr>
              <a:defRPr/>
            </a:pPr>
            <a:fld id="{951477F2-794F-4595-9B54-51A672E9A06C}" type="slidenum">
              <a:rPr lang="en-US" smtClean="0"/>
              <a:pPr>
                <a:defRPr/>
              </a:pPr>
              <a:t>12</a:t>
            </a:fld>
            <a:endParaRPr lang="en-US" dirty="0"/>
          </a:p>
        </p:txBody>
      </p:sp>
    </p:spTree>
    <p:extLst>
      <p:ext uri="{BB962C8B-B14F-4D97-AF65-F5344CB8AC3E}">
        <p14:creationId xmlns:p14="http://schemas.microsoft.com/office/powerpoint/2010/main" val="4255707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792162"/>
          </a:xfrm>
        </p:spPr>
        <p:txBody>
          <a:bodyPr>
            <a:noAutofit/>
          </a:bodyPr>
          <a:lstStyle/>
          <a:p>
            <a:pPr algn="l"/>
            <a:r>
              <a:rPr lang="en-AU" sz="2400" b="1" dirty="0" smtClean="0">
                <a:solidFill>
                  <a:srgbClr val="0000CC"/>
                </a:solidFill>
                <a:latin typeface="Helvetica Neue LT Std"/>
              </a:rPr>
              <a:t>Prospects Of Plantation &amp; Milling Division</a:t>
            </a:r>
            <a:endParaRPr lang="en-AU" sz="2400" dirty="0" smtClean="0">
              <a:latin typeface="Helvetica Neue LT Std"/>
            </a:endParaRPr>
          </a:p>
        </p:txBody>
      </p:sp>
      <p:sp>
        <p:nvSpPr>
          <p:cNvPr id="22531" name="Content Placeholder 2"/>
          <p:cNvSpPr>
            <a:spLocks noGrp="1"/>
          </p:cNvSpPr>
          <p:nvPr>
            <p:ph idx="1"/>
          </p:nvPr>
        </p:nvSpPr>
        <p:spPr>
          <a:xfrm>
            <a:off x="257175" y="1447801"/>
            <a:ext cx="8390385" cy="5181600"/>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smtClean="0">
                <a:latin typeface="Helvetica Neue LT Std"/>
              </a:rPr>
              <a:t>The performance of this division in FY2017 will be affected by the following factors, amongst others:- </a:t>
            </a:r>
          </a:p>
          <a:p>
            <a:pPr marL="185738" indent="0" algn="just">
              <a:buNone/>
            </a:pPr>
            <a:endParaRPr lang="en-US" sz="1800" b="1" dirty="0" smtClean="0">
              <a:latin typeface="Helvetica Neue LT Std"/>
            </a:endParaRPr>
          </a:p>
          <a:p>
            <a:pPr marL="928688" lvl="1" indent="-342900" algn="just">
              <a:buFont typeface="Wingdings" panose="05000000000000000000" pitchFamily="2" charset="2"/>
              <a:buChar char="q"/>
            </a:pPr>
            <a:r>
              <a:rPr lang="en-US" sz="1800" b="1" dirty="0" smtClean="0">
                <a:latin typeface="Helvetica Neue LT Std"/>
              </a:rPr>
              <a:t>Impact of post-El Nino on FFB production and its quality;</a:t>
            </a:r>
          </a:p>
          <a:p>
            <a:pPr marL="928688" lvl="1" indent="-342900" algn="just">
              <a:buFont typeface="Wingdings" panose="05000000000000000000" pitchFamily="2" charset="2"/>
              <a:buChar char="q"/>
            </a:pPr>
            <a:r>
              <a:rPr lang="en-US" sz="1800" b="1" dirty="0">
                <a:latin typeface="Helvetica Neue LT Std"/>
              </a:rPr>
              <a:t>Changes in Indonesia’s regulated cost such as </a:t>
            </a:r>
            <a:r>
              <a:rPr lang="en-US" sz="1800" b="1" dirty="0" smtClean="0">
                <a:latin typeface="Helvetica Neue LT Std"/>
              </a:rPr>
              <a:t>minimum </a:t>
            </a:r>
            <a:r>
              <a:rPr lang="en-US" sz="1800" b="1" dirty="0">
                <a:latin typeface="Helvetica Neue LT Std"/>
              </a:rPr>
              <a:t>wages </a:t>
            </a:r>
            <a:r>
              <a:rPr lang="en-US" sz="1800" b="1" dirty="0" smtClean="0">
                <a:latin typeface="Helvetica Neue LT Std"/>
              </a:rPr>
              <a:t>(yearly affair) and </a:t>
            </a:r>
            <a:r>
              <a:rPr lang="en-US" sz="1800" b="1" dirty="0">
                <a:latin typeface="Helvetica Neue LT Std"/>
              </a:rPr>
              <a:t>export levy;</a:t>
            </a:r>
          </a:p>
          <a:p>
            <a:pPr marL="928688" lvl="1" indent="-342900" algn="just">
              <a:buFont typeface="Wingdings" panose="05000000000000000000" pitchFamily="2" charset="2"/>
              <a:buChar char="q"/>
            </a:pPr>
            <a:r>
              <a:rPr lang="en-US" sz="1800" b="1" dirty="0" smtClean="0">
                <a:latin typeface="Helvetica Neue LT Std"/>
              </a:rPr>
              <a:t>CPO selling price; and</a:t>
            </a:r>
          </a:p>
          <a:p>
            <a:pPr marL="928688" lvl="1" indent="-342900" algn="just">
              <a:buFont typeface="Wingdings" panose="05000000000000000000" pitchFamily="2" charset="2"/>
              <a:buChar char="q"/>
            </a:pPr>
            <a:r>
              <a:rPr lang="en-US" sz="1800" b="1" dirty="0" smtClean="0">
                <a:latin typeface="Helvetica Neue LT Std"/>
              </a:rPr>
              <a:t>Effectiveness on the implementation status of biodiesel mandate by Malaysia and Indonesia governments</a:t>
            </a:r>
            <a:r>
              <a:rPr lang="en-US" sz="1800" b="1" dirty="0">
                <a:latin typeface="Helvetica Neue LT Std"/>
              </a:rPr>
              <a:t>.</a:t>
            </a:r>
            <a:endParaRPr lang="en-US" sz="1800" b="1" dirty="0" smtClean="0">
              <a:latin typeface="Helvetica Neue LT Std"/>
            </a:endParaRPr>
          </a:p>
          <a:p>
            <a:pPr marL="585788" lvl="1" indent="0" algn="just">
              <a:buNone/>
            </a:pPr>
            <a:endParaRPr lang="en-US" sz="1800" b="1" dirty="0" smtClean="0">
              <a:latin typeface="Helvetica Neue LT Std"/>
            </a:endParaRPr>
          </a:p>
          <a:p>
            <a:pPr marL="185738" indent="0" algn="just">
              <a:buNone/>
            </a:pPr>
            <a:endParaRPr lang="en-AU" sz="18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13</a:t>
            </a:fld>
            <a:endParaRPr lang="en-US" dirty="0"/>
          </a:p>
        </p:txBody>
      </p:sp>
    </p:spTree>
    <p:extLst>
      <p:ext uri="{BB962C8B-B14F-4D97-AF65-F5344CB8AC3E}">
        <p14:creationId xmlns:p14="http://schemas.microsoft.com/office/powerpoint/2010/main" val="1435288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792162"/>
          </a:xfrm>
        </p:spPr>
        <p:txBody>
          <a:bodyPr>
            <a:noAutofit/>
          </a:bodyPr>
          <a:lstStyle/>
          <a:p>
            <a:pPr algn="l"/>
            <a:r>
              <a:rPr lang="en-AU" sz="2400" b="1" dirty="0" smtClean="0">
                <a:solidFill>
                  <a:srgbClr val="0000CC"/>
                </a:solidFill>
                <a:latin typeface="Helvetica Neue LT Std"/>
              </a:rPr>
              <a:t>Plantation &amp; Milling Division’s Plan For FY2017</a:t>
            </a:r>
            <a:endParaRPr lang="en-AU" sz="2400" dirty="0" smtClean="0">
              <a:latin typeface="Helvetica Neue LT Std"/>
            </a:endParaRPr>
          </a:p>
        </p:txBody>
      </p:sp>
      <p:sp>
        <p:nvSpPr>
          <p:cNvPr id="22531" name="Content Placeholder 2"/>
          <p:cNvSpPr>
            <a:spLocks noGrp="1"/>
          </p:cNvSpPr>
          <p:nvPr>
            <p:ph idx="1"/>
          </p:nvPr>
        </p:nvSpPr>
        <p:spPr>
          <a:xfrm>
            <a:off x="257175" y="1447801"/>
            <a:ext cx="8390385" cy="5181600"/>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smtClean="0">
                <a:latin typeface="Helvetica Neue LT Std"/>
              </a:rPr>
              <a:t>In view of the anticipated challenges in FY2017, the following are among the key identified measures to be taken:- </a:t>
            </a:r>
          </a:p>
          <a:p>
            <a:pPr marL="185738" indent="0" algn="just">
              <a:buNone/>
            </a:pPr>
            <a:endParaRPr lang="en-US" sz="800" b="1" dirty="0" smtClean="0">
              <a:latin typeface="Helvetica Neue LT Std"/>
            </a:endParaRPr>
          </a:p>
          <a:p>
            <a:pPr marL="928688" lvl="1" indent="-342900" algn="just">
              <a:buFont typeface="Wingdings" panose="05000000000000000000" pitchFamily="2" charset="2"/>
              <a:buChar char="q"/>
            </a:pPr>
            <a:r>
              <a:rPr lang="en-US" sz="1800" b="1" dirty="0">
                <a:latin typeface="Helvetica Neue LT Std"/>
              </a:rPr>
              <a:t>To </a:t>
            </a:r>
            <a:r>
              <a:rPr lang="en-US" sz="1800" b="1" dirty="0" smtClean="0">
                <a:latin typeface="Helvetica Neue LT Std"/>
              </a:rPr>
              <a:t>implement cost optimization; </a:t>
            </a:r>
          </a:p>
          <a:p>
            <a:pPr marL="928688" lvl="1" indent="-342900" algn="just">
              <a:buFont typeface="Wingdings" panose="05000000000000000000" pitchFamily="2" charset="2"/>
              <a:buChar char="q"/>
            </a:pPr>
            <a:r>
              <a:rPr lang="en-US" sz="1800" b="1" dirty="0">
                <a:latin typeface="Helvetica Neue LT Std"/>
              </a:rPr>
              <a:t>To purchase external FFB more competitively; </a:t>
            </a:r>
          </a:p>
          <a:p>
            <a:pPr marL="928688" lvl="1" indent="-342900" algn="just">
              <a:buFont typeface="Wingdings" panose="05000000000000000000" pitchFamily="2" charset="2"/>
              <a:buChar char="q"/>
            </a:pPr>
            <a:r>
              <a:rPr lang="en-US" sz="1800" b="1" dirty="0" smtClean="0">
                <a:latin typeface="Helvetica Neue LT Std"/>
              </a:rPr>
              <a:t>To look into mechanization for plantation operations in order to reduce the dependency on workers and to improve efficiency and productivity; and</a:t>
            </a:r>
          </a:p>
          <a:p>
            <a:pPr marL="928688" lvl="1" indent="-342900" algn="just">
              <a:buFont typeface="Wingdings" panose="05000000000000000000" pitchFamily="2" charset="2"/>
              <a:buChar char="q"/>
            </a:pPr>
            <a:r>
              <a:rPr lang="en-US" sz="1800" b="1" dirty="0" smtClean="0">
                <a:latin typeface="Helvetica Neue LT Std"/>
              </a:rPr>
              <a:t>To look into the prospect of increasing brown field estate. </a:t>
            </a:r>
          </a:p>
          <a:p>
            <a:pPr marL="928688" lvl="1" indent="-342900" algn="just">
              <a:buFont typeface="Wingdings" panose="05000000000000000000" pitchFamily="2" charset="2"/>
              <a:buChar char="q"/>
            </a:pPr>
            <a:endParaRPr lang="en-US" sz="1800" b="1" dirty="0" smtClean="0">
              <a:latin typeface="Helvetica Neue LT Std"/>
            </a:endParaRPr>
          </a:p>
          <a:p>
            <a:pPr marL="585788" lvl="1" indent="0" algn="just">
              <a:buNone/>
            </a:pPr>
            <a:endParaRPr lang="en-US" sz="1800" b="1" dirty="0" smtClean="0">
              <a:latin typeface="Helvetica Neue LT Std"/>
            </a:endParaRPr>
          </a:p>
          <a:p>
            <a:pPr marL="185738" indent="0" algn="just">
              <a:buNone/>
            </a:pPr>
            <a:endParaRPr lang="en-US" sz="22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14</a:t>
            </a:fld>
            <a:endParaRPr lang="en-US" dirty="0"/>
          </a:p>
        </p:txBody>
      </p:sp>
    </p:spTree>
    <p:extLst>
      <p:ext uri="{BB962C8B-B14F-4D97-AF65-F5344CB8AC3E}">
        <p14:creationId xmlns:p14="http://schemas.microsoft.com/office/powerpoint/2010/main" val="2249916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6571" y="3200400"/>
            <a:ext cx="8256588" cy="2893100"/>
          </a:xfrm>
          <a:prstGeom prst="rect">
            <a:avLst/>
          </a:prstGeom>
        </p:spPr>
        <p:txBody>
          <a:bodyPr wrap="square">
            <a:spAutoFit/>
          </a:bodyPr>
          <a:lstStyle/>
          <a:p>
            <a:pPr lvl="0" algn="just"/>
            <a:r>
              <a:rPr lang="en-MY" b="1" dirty="0">
                <a:latin typeface="Helvetica Neue LT Std"/>
              </a:rPr>
              <a:t>Highlights:- </a:t>
            </a:r>
          </a:p>
          <a:p>
            <a:pPr marL="342900" lvl="0" indent="-342900" algn="just">
              <a:buFont typeface="Arial" panose="020B0604020202020204" pitchFamily="34" charset="0"/>
              <a:buChar char="•"/>
            </a:pPr>
            <a:r>
              <a:rPr lang="en-MY" b="1" dirty="0" smtClean="0">
                <a:latin typeface="Helvetica Neue LT Std"/>
              </a:rPr>
              <a:t>The 6.7% higher in </a:t>
            </a:r>
            <a:r>
              <a:rPr lang="en-MY" b="1" dirty="0">
                <a:latin typeface="Helvetica Neue LT Std"/>
              </a:rPr>
              <a:t>revenue was </a:t>
            </a:r>
            <a:r>
              <a:rPr lang="en-MY" b="1" dirty="0" smtClean="0">
                <a:latin typeface="Helvetica Neue LT Std"/>
              </a:rPr>
              <a:t>contributed by 11.0% higher in average revenue per patient (“ARPP”); and</a:t>
            </a:r>
            <a:endParaRPr lang="en-MY" b="1" dirty="0">
              <a:latin typeface="Helvetica Neue LT Std"/>
            </a:endParaRPr>
          </a:p>
          <a:p>
            <a:pPr marL="285750" lvl="0" indent="-285750" algn="just">
              <a:buFont typeface="Arial" pitchFamily="34" charset="0"/>
              <a:buChar char="•"/>
            </a:pPr>
            <a:r>
              <a:rPr lang="en-MY" b="1" dirty="0">
                <a:latin typeface="Helvetica Neue LT Std"/>
              </a:rPr>
              <a:t>Analysis of the </a:t>
            </a:r>
            <a:r>
              <a:rPr lang="en-MY" b="1" dirty="0" smtClean="0">
                <a:latin typeface="Helvetica Neue LT Std"/>
              </a:rPr>
              <a:t>RM4.2m </a:t>
            </a:r>
            <a:r>
              <a:rPr lang="en-MY" b="1" dirty="0">
                <a:latin typeface="Helvetica Neue LT Std"/>
              </a:rPr>
              <a:t>increase in PBT:-</a:t>
            </a:r>
          </a:p>
          <a:p>
            <a:pPr marL="800100" lvl="1" indent="-342900" algn="just">
              <a:buFont typeface="Wingdings" panose="05000000000000000000" pitchFamily="2" charset="2"/>
              <a:buChar char="q"/>
            </a:pPr>
            <a:r>
              <a:rPr lang="en-MY" b="1" dirty="0">
                <a:latin typeface="Helvetica Neue LT Std"/>
              </a:rPr>
              <a:t>Operational profit; </a:t>
            </a:r>
            <a:r>
              <a:rPr lang="en-MY" b="1" dirty="0" smtClean="0">
                <a:latin typeface="Helvetica Neue LT Std"/>
              </a:rPr>
              <a:t> higher ARPP recorded in FY2016 contributed additional PBT of RM2.7m compared to PBT in FY2015;  and</a:t>
            </a:r>
          </a:p>
          <a:p>
            <a:pPr lvl="1" algn="just"/>
            <a:endParaRPr lang="en-MY" b="1" dirty="0">
              <a:latin typeface="Helvetica Neue LT Std"/>
            </a:endParaRPr>
          </a:p>
          <a:p>
            <a:pPr marL="800100" lvl="1" indent="-342900" algn="just">
              <a:buFont typeface="Wingdings" panose="05000000000000000000" pitchFamily="2" charset="2"/>
              <a:buChar char="q"/>
            </a:pPr>
            <a:r>
              <a:rPr lang="en-MY" b="1" dirty="0">
                <a:latin typeface="Helvetica Neue LT Std"/>
              </a:rPr>
              <a:t>Non-Operational profit; </a:t>
            </a:r>
            <a:r>
              <a:rPr lang="en-MY" b="1" dirty="0" smtClean="0">
                <a:latin typeface="Helvetica Neue LT Std"/>
              </a:rPr>
              <a:t>RM1.5m was contributed mainly from the reversal of accounting provisions which no longer required in FY2016. </a:t>
            </a:r>
            <a:endParaRPr lang="en-MY" sz="2000" b="1" dirty="0">
              <a:latin typeface="Helvetica Neue LT Std"/>
            </a:endParaRPr>
          </a:p>
        </p:txBody>
      </p:sp>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447800" y="391180"/>
            <a:ext cx="7391400" cy="461665"/>
          </a:xfrm>
          <a:prstGeom prst="rect">
            <a:avLst/>
          </a:prstGeom>
        </p:spPr>
        <p:txBody>
          <a:bodyPr wrap="square">
            <a:spAutoFit/>
          </a:bodyPr>
          <a:lstStyle/>
          <a:p>
            <a:r>
              <a:rPr lang="en-US" sz="2400" b="1" dirty="0" smtClean="0">
                <a:solidFill>
                  <a:srgbClr val="0000CC"/>
                </a:solidFill>
                <a:latin typeface="Helvetica Neue LT Std"/>
                <a:ea typeface="Verdana" pitchFamily="34" charset="0"/>
                <a:cs typeface="Verdana" pitchFamily="34" charset="0"/>
              </a:rPr>
              <a:t>Review of Healthcare Division</a:t>
            </a:r>
            <a:endParaRPr lang="en-MY" sz="2400"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2" cstate="print"/>
          <a:srcRect/>
          <a:stretch>
            <a:fillRect/>
          </a:stretch>
        </p:blipFill>
        <p:spPr bwMode="auto">
          <a:xfrm>
            <a:off x="403225" y="228600"/>
            <a:ext cx="968375" cy="8382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3462334985"/>
              </p:ext>
            </p:extLst>
          </p:nvPr>
        </p:nvGraphicFramePr>
        <p:xfrm>
          <a:off x="470057" y="1517948"/>
          <a:ext cx="8382008" cy="1644316"/>
        </p:xfrm>
        <a:graphic>
          <a:graphicData uri="http://schemas.openxmlformats.org/drawingml/2006/table">
            <a:tbl>
              <a:tblPr firstRow="1" bandRow="1">
                <a:tableStyleId>{5C22544A-7EE6-4342-B048-85BDC9FD1C3A}</a:tableStyleId>
              </a:tblPr>
              <a:tblGrid>
                <a:gridCol w="2590800"/>
                <a:gridCol w="1434943"/>
                <a:gridCol w="1460662"/>
                <a:gridCol w="1447803"/>
                <a:gridCol w="1447800"/>
              </a:tblGrid>
              <a:tr h="609600">
                <a:tc>
                  <a:txBody>
                    <a:bodyPr/>
                    <a:lstStyle/>
                    <a:p>
                      <a:pPr algn="l"/>
                      <a:endParaRPr lang="en-MY" sz="2200" dirty="0">
                        <a:solidFill>
                          <a:srgbClr val="CC0099"/>
                        </a:solidFill>
                        <a:latin typeface="Helvetica Neue LT Std"/>
                      </a:endParaRPr>
                    </a:p>
                  </a:txBody>
                  <a:tcPr/>
                </a:tc>
                <a:tc>
                  <a:txBody>
                    <a:bodyPr/>
                    <a:lstStyle/>
                    <a:p>
                      <a:pPr algn="ctr"/>
                      <a:r>
                        <a:rPr lang="en-US" sz="2200" dirty="0" smtClean="0">
                          <a:latin typeface="Helvetica Neue LT Std"/>
                        </a:rPr>
                        <a:t>FY2016</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baseline="0" dirty="0" smtClean="0">
                          <a:latin typeface="Helvetica Neue LT Std"/>
                        </a:rPr>
                        <a:t>FY2015</a:t>
                      </a:r>
                    </a:p>
                    <a:p>
                      <a:pPr algn="ctr"/>
                      <a:r>
                        <a:rPr lang="en-US" sz="2200" baseline="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a:t>
                      </a:r>
                      <a:endParaRPr lang="en-MY" sz="2200" dirty="0">
                        <a:latin typeface="Helvetica Neue LT Std"/>
                      </a:endParaRPr>
                    </a:p>
                  </a:txBody>
                  <a:tcPr/>
                </a:tc>
              </a:tr>
              <a:tr h="441158">
                <a:tc>
                  <a:txBody>
                    <a:bodyPr/>
                    <a:lstStyle/>
                    <a:p>
                      <a:r>
                        <a:rPr lang="en-US" sz="2200" b="1" dirty="0" smtClean="0">
                          <a:latin typeface="Helvetica Neue LT Std"/>
                        </a:rPr>
                        <a:t>Revenue </a:t>
                      </a:r>
                      <a:endParaRPr lang="en-MY" sz="2200" b="1" dirty="0">
                        <a:latin typeface="Helvetica Neue LT Std"/>
                      </a:endParaRPr>
                    </a:p>
                  </a:txBody>
                  <a:tcPr/>
                </a:tc>
                <a:tc>
                  <a:txBody>
                    <a:bodyPr/>
                    <a:lstStyle/>
                    <a:p>
                      <a:pPr algn="r"/>
                      <a:r>
                        <a:rPr lang="en-US" sz="2200" b="1" dirty="0" smtClean="0">
                          <a:latin typeface="Helvetica Neue LT Std"/>
                        </a:rPr>
                        <a:t>71,257</a:t>
                      </a:r>
                      <a:endParaRPr lang="en-MY" sz="2200" b="1" dirty="0">
                        <a:latin typeface="Helvetica Neue LT Std"/>
                      </a:endParaRPr>
                    </a:p>
                  </a:txBody>
                  <a:tcPr/>
                </a:tc>
                <a:tc>
                  <a:txBody>
                    <a:bodyPr/>
                    <a:lstStyle/>
                    <a:p>
                      <a:pPr algn="r"/>
                      <a:r>
                        <a:rPr lang="en-US" sz="2200" b="1" dirty="0" smtClean="0">
                          <a:latin typeface="Helvetica Neue LT Std"/>
                        </a:rPr>
                        <a:t>66,761</a:t>
                      </a:r>
                      <a:endParaRPr lang="en-MY" sz="2200" b="1" dirty="0">
                        <a:latin typeface="Helvetica Neue LT Std"/>
                      </a:endParaRPr>
                    </a:p>
                  </a:txBody>
                  <a:tcPr/>
                </a:tc>
                <a:tc>
                  <a:txBody>
                    <a:bodyPr/>
                    <a:lstStyle/>
                    <a:p>
                      <a:pPr algn="r"/>
                      <a:r>
                        <a:rPr lang="en-US" sz="2200" b="1" dirty="0" smtClean="0">
                          <a:latin typeface="Helvetica Neue LT Std"/>
                        </a:rPr>
                        <a:t>4,496</a:t>
                      </a:r>
                      <a:endParaRPr lang="en-MY" sz="2200" b="1" dirty="0">
                        <a:latin typeface="Helvetica Neue LT Std"/>
                      </a:endParaRPr>
                    </a:p>
                  </a:txBody>
                  <a:tcPr/>
                </a:tc>
                <a:tc>
                  <a:txBody>
                    <a:bodyPr/>
                    <a:lstStyle/>
                    <a:p>
                      <a:pPr algn="ctr"/>
                      <a:r>
                        <a:rPr lang="en-US" sz="2200" b="1" dirty="0" smtClean="0">
                          <a:latin typeface="Helvetica Neue LT Std"/>
                        </a:rPr>
                        <a:t>  6.7</a:t>
                      </a:r>
                      <a:endParaRPr lang="en-MY" sz="2200" b="1" dirty="0">
                        <a:latin typeface="Helvetica Neue LT Std"/>
                      </a:endParaRPr>
                    </a:p>
                  </a:txBody>
                  <a:tcPr/>
                </a:tc>
              </a:tr>
              <a:tr h="441158">
                <a:tc>
                  <a:txBody>
                    <a:bodyPr/>
                    <a:lstStyle/>
                    <a:p>
                      <a:r>
                        <a:rPr lang="en-US" sz="2200" b="1" dirty="0" smtClean="0">
                          <a:latin typeface="Helvetica Neue LT Std"/>
                        </a:rPr>
                        <a:t>PBT</a:t>
                      </a:r>
                      <a:endParaRPr lang="en-MY" sz="2200" b="1" dirty="0">
                        <a:latin typeface="Helvetica Neue LT Std"/>
                      </a:endParaRPr>
                    </a:p>
                  </a:txBody>
                  <a:tcPr/>
                </a:tc>
                <a:tc>
                  <a:txBody>
                    <a:bodyPr/>
                    <a:lstStyle/>
                    <a:p>
                      <a:pPr algn="r"/>
                      <a:r>
                        <a:rPr lang="en-US" sz="2200" b="1" dirty="0" smtClean="0">
                          <a:latin typeface="Helvetica Neue LT Std"/>
                        </a:rPr>
                        <a:t>13,529</a:t>
                      </a:r>
                      <a:endParaRPr lang="en-MY" sz="2200" b="1" dirty="0">
                        <a:latin typeface="Helvetica Neue LT Std"/>
                      </a:endParaRPr>
                    </a:p>
                  </a:txBody>
                  <a:tcPr/>
                </a:tc>
                <a:tc>
                  <a:txBody>
                    <a:bodyPr/>
                    <a:lstStyle/>
                    <a:p>
                      <a:pPr algn="r"/>
                      <a:r>
                        <a:rPr lang="en-US" sz="2200" b="1" dirty="0" smtClean="0">
                          <a:latin typeface="Helvetica Neue LT Std"/>
                        </a:rPr>
                        <a:t>9,306</a:t>
                      </a:r>
                      <a:endParaRPr lang="en-MY" sz="2200" b="1" dirty="0">
                        <a:latin typeface="Helvetica Neue LT Std"/>
                      </a:endParaRPr>
                    </a:p>
                  </a:txBody>
                  <a:tcPr/>
                </a:tc>
                <a:tc>
                  <a:txBody>
                    <a:bodyPr/>
                    <a:lstStyle/>
                    <a:p>
                      <a:pPr algn="r"/>
                      <a:r>
                        <a:rPr lang="en-US" sz="2200" b="1" dirty="0" smtClean="0">
                          <a:latin typeface="Helvetica Neue LT Std"/>
                        </a:rPr>
                        <a:t>4,223</a:t>
                      </a:r>
                      <a:endParaRPr lang="en-MY" sz="2200" b="1" dirty="0">
                        <a:latin typeface="Helvetica Neue LT Std"/>
                      </a:endParaRPr>
                    </a:p>
                  </a:txBody>
                  <a:tcPr/>
                </a:tc>
                <a:tc>
                  <a:txBody>
                    <a:bodyPr/>
                    <a:lstStyle/>
                    <a:p>
                      <a:pPr algn="ctr"/>
                      <a:r>
                        <a:rPr lang="en-US" sz="2200" b="1" dirty="0" smtClean="0">
                          <a:latin typeface="Helvetica Neue LT Std"/>
                        </a:rPr>
                        <a:t>45.4</a:t>
                      </a:r>
                      <a:endParaRPr lang="en-MY" sz="2200" b="1" dirty="0">
                        <a:latin typeface="Helvetica Neue LT Std"/>
                      </a:endParaRPr>
                    </a:p>
                  </a:txBody>
                  <a:tcPr/>
                </a:tc>
              </a:tr>
            </a:tbl>
          </a:graphicData>
        </a:graphic>
      </p:graphicFrame>
      <p:sp>
        <p:nvSpPr>
          <p:cNvPr id="2" name="Slide Number Placeholder 1"/>
          <p:cNvSpPr>
            <a:spLocks noGrp="1"/>
          </p:cNvSpPr>
          <p:nvPr>
            <p:ph type="sldNum" sz="quarter" idx="12"/>
          </p:nvPr>
        </p:nvSpPr>
        <p:spPr/>
        <p:txBody>
          <a:bodyPr/>
          <a:lstStyle/>
          <a:p>
            <a:pPr>
              <a:defRPr/>
            </a:pPr>
            <a:fld id="{951477F2-794F-4595-9B54-51A672E9A06C}"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792162"/>
          </a:xfrm>
        </p:spPr>
        <p:txBody>
          <a:bodyPr>
            <a:noAutofit/>
          </a:bodyPr>
          <a:lstStyle/>
          <a:p>
            <a:pPr algn="l"/>
            <a:r>
              <a:rPr lang="en-AU" sz="2400" b="1" dirty="0" smtClean="0">
                <a:solidFill>
                  <a:srgbClr val="0000CC"/>
                </a:solidFill>
                <a:latin typeface="Helvetica Neue LT Std"/>
              </a:rPr>
              <a:t>Prospects of Healthcare Division</a:t>
            </a:r>
            <a:endParaRPr lang="en-AU" sz="2400" dirty="0" smtClean="0">
              <a:latin typeface="Helvetica Neue LT Std"/>
            </a:endParaRPr>
          </a:p>
        </p:txBody>
      </p:sp>
      <p:sp>
        <p:nvSpPr>
          <p:cNvPr id="22531" name="Content Placeholder 2"/>
          <p:cNvSpPr>
            <a:spLocks noGrp="1"/>
          </p:cNvSpPr>
          <p:nvPr>
            <p:ph idx="1"/>
          </p:nvPr>
        </p:nvSpPr>
        <p:spPr>
          <a:xfrm>
            <a:off x="257175" y="1447801"/>
            <a:ext cx="8390385" cy="5181600"/>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a:latin typeface="Helvetica Neue LT Std"/>
              </a:rPr>
              <a:t>The performance of this division in FY2017 </a:t>
            </a:r>
            <a:r>
              <a:rPr lang="en-US" sz="1800" b="1" dirty="0" smtClean="0">
                <a:latin typeface="Helvetica Neue LT Std"/>
              </a:rPr>
              <a:t>may </a:t>
            </a:r>
            <a:r>
              <a:rPr lang="en-US" sz="1800" b="1" dirty="0">
                <a:latin typeface="Helvetica Neue LT Std"/>
              </a:rPr>
              <a:t>be affected by the </a:t>
            </a:r>
            <a:r>
              <a:rPr lang="en-US" sz="1800" b="1" dirty="0" smtClean="0">
                <a:latin typeface="Helvetica Neue LT Std"/>
              </a:rPr>
              <a:t>following </a:t>
            </a:r>
            <a:r>
              <a:rPr lang="en-US" sz="1800" b="1" dirty="0">
                <a:latin typeface="Helvetica Neue LT Std"/>
              </a:rPr>
              <a:t>factors, amongst others:- </a:t>
            </a:r>
          </a:p>
          <a:p>
            <a:pPr marL="185738" indent="0" algn="just">
              <a:buNone/>
            </a:pPr>
            <a:r>
              <a:rPr lang="en-US" sz="1800" b="1" dirty="0" smtClean="0">
                <a:latin typeface="Helvetica Neue LT Std"/>
              </a:rPr>
              <a:t> </a:t>
            </a:r>
            <a:endParaRPr lang="en-US" sz="800" b="1" dirty="0" smtClean="0">
              <a:latin typeface="Helvetica Neue LT Std"/>
            </a:endParaRPr>
          </a:p>
          <a:p>
            <a:pPr marL="928688" lvl="1" indent="-342900" algn="just">
              <a:buFont typeface="Wingdings" panose="05000000000000000000" pitchFamily="2" charset="2"/>
              <a:buChar char="q"/>
            </a:pPr>
            <a:r>
              <a:rPr lang="en-US" sz="1800" b="1" dirty="0">
                <a:latin typeface="Helvetica Neue LT Std"/>
              </a:rPr>
              <a:t>C</a:t>
            </a:r>
            <a:r>
              <a:rPr lang="en-US" sz="1800" b="1" dirty="0" smtClean="0">
                <a:latin typeface="Helvetica Neue LT Std"/>
              </a:rPr>
              <a:t>ompetition from nearby hospitals; </a:t>
            </a:r>
          </a:p>
          <a:p>
            <a:pPr marL="928688" lvl="1" indent="-342900" algn="just">
              <a:buFont typeface="Wingdings" panose="05000000000000000000" pitchFamily="2" charset="2"/>
              <a:buChar char="q"/>
            </a:pPr>
            <a:r>
              <a:rPr lang="en-US" sz="1800" b="1" dirty="0" smtClean="0">
                <a:latin typeface="Helvetica Neue LT Std"/>
              </a:rPr>
              <a:t>Recruiting and training the key human resources;  and</a:t>
            </a:r>
          </a:p>
          <a:p>
            <a:pPr marL="928688" lvl="1" indent="-342900" algn="just">
              <a:buFont typeface="Wingdings" panose="05000000000000000000" pitchFamily="2" charset="2"/>
              <a:buChar char="q"/>
            </a:pPr>
            <a:r>
              <a:rPr lang="en-US" sz="1800" b="1" dirty="0">
                <a:latin typeface="Helvetica Neue LT Std"/>
              </a:rPr>
              <a:t>E</a:t>
            </a:r>
            <a:r>
              <a:rPr lang="en-US" sz="1800" b="1" dirty="0" smtClean="0">
                <a:latin typeface="Helvetica Neue LT Std"/>
              </a:rPr>
              <a:t>conomic outlook that may affect patients spending behavior.</a:t>
            </a:r>
          </a:p>
          <a:p>
            <a:pPr marL="585788" lvl="1" indent="0" algn="just">
              <a:buNone/>
            </a:pPr>
            <a:endParaRPr lang="en-US" sz="1800" b="1" dirty="0" smtClean="0">
              <a:latin typeface="Helvetica Neue LT Std"/>
            </a:endParaRPr>
          </a:p>
          <a:p>
            <a:pPr marL="585788" lvl="1" indent="0" algn="just">
              <a:buNone/>
            </a:pPr>
            <a:endParaRPr lang="en-US" sz="18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16</a:t>
            </a:fld>
            <a:endParaRPr lang="en-US" dirty="0"/>
          </a:p>
        </p:txBody>
      </p:sp>
    </p:spTree>
    <p:extLst>
      <p:ext uri="{BB962C8B-B14F-4D97-AF65-F5344CB8AC3E}">
        <p14:creationId xmlns:p14="http://schemas.microsoft.com/office/powerpoint/2010/main" val="1627776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71600" y="274638"/>
            <a:ext cx="7467600" cy="792162"/>
          </a:xfrm>
        </p:spPr>
        <p:txBody>
          <a:bodyPr>
            <a:noAutofit/>
          </a:bodyPr>
          <a:lstStyle/>
          <a:p>
            <a:pPr algn="l"/>
            <a:r>
              <a:rPr lang="en-AU" sz="2400" b="1" dirty="0" smtClean="0">
                <a:solidFill>
                  <a:srgbClr val="0000CC"/>
                </a:solidFill>
                <a:latin typeface="Helvetica Neue LT Std"/>
              </a:rPr>
              <a:t>Healthcare Division’s Plan For FY2017</a:t>
            </a:r>
            <a:endParaRPr lang="en-AU" sz="2400" dirty="0" smtClean="0">
              <a:latin typeface="Helvetica Neue LT Std"/>
            </a:endParaRPr>
          </a:p>
        </p:txBody>
      </p:sp>
      <p:sp>
        <p:nvSpPr>
          <p:cNvPr id="22531" name="Content Placeholder 2"/>
          <p:cNvSpPr>
            <a:spLocks noGrp="1"/>
          </p:cNvSpPr>
          <p:nvPr>
            <p:ph idx="1"/>
          </p:nvPr>
        </p:nvSpPr>
        <p:spPr>
          <a:xfrm>
            <a:off x="257175" y="1447801"/>
            <a:ext cx="8390385" cy="5181600"/>
          </a:xfrm>
        </p:spPr>
        <p:txBody>
          <a:bodyPr>
            <a:noAutofit/>
          </a:bodyPr>
          <a:lstStyle/>
          <a:p>
            <a:pPr marL="185738" indent="0" algn="just">
              <a:buNone/>
            </a:pPr>
            <a:endParaRPr lang="en-US" sz="1800" b="1" dirty="0" smtClean="0">
              <a:latin typeface="Helvetica Neue LT Std"/>
            </a:endParaRPr>
          </a:p>
          <a:p>
            <a:pPr marL="185738" indent="0" algn="just">
              <a:buNone/>
            </a:pPr>
            <a:r>
              <a:rPr lang="en-US" sz="1800" b="1" dirty="0" smtClean="0">
                <a:latin typeface="Helvetica Neue LT Std"/>
              </a:rPr>
              <a:t>The main objective of this division is to at least maintain its market share and improve its bottom line for FY2017. Among the identified measures to be taken are as follows:- </a:t>
            </a:r>
          </a:p>
          <a:p>
            <a:pPr marL="185738" indent="0" algn="just">
              <a:buNone/>
            </a:pPr>
            <a:endParaRPr lang="en-US" sz="800" b="1" dirty="0" smtClean="0">
              <a:latin typeface="Helvetica Neue LT Std"/>
            </a:endParaRPr>
          </a:p>
          <a:p>
            <a:pPr marL="928688" lvl="1" indent="-342900" algn="just">
              <a:buFont typeface="Wingdings" panose="05000000000000000000" pitchFamily="2" charset="2"/>
              <a:buChar char="q"/>
            </a:pPr>
            <a:r>
              <a:rPr lang="en-US" sz="1800" b="1" dirty="0" smtClean="0">
                <a:latin typeface="Helvetica Neue LT Std"/>
              </a:rPr>
              <a:t>Cost optimization;</a:t>
            </a:r>
          </a:p>
          <a:p>
            <a:pPr marL="928688" lvl="1" indent="-342900" algn="just">
              <a:buFont typeface="Wingdings" panose="05000000000000000000" pitchFamily="2" charset="2"/>
              <a:buChar char="q"/>
            </a:pPr>
            <a:r>
              <a:rPr lang="en-US" sz="1800" b="1" dirty="0" smtClean="0">
                <a:latin typeface="Helvetica Neue LT Std"/>
              </a:rPr>
              <a:t>To </a:t>
            </a:r>
            <a:r>
              <a:rPr lang="en-US" sz="1800" b="1" dirty="0">
                <a:latin typeface="Helvetica Neue LT Std"/>
              </a:rPr>
              <a:t>enhance branding </a:t>
            </a:r>
            <a:r>
              <a:rPr lang="en-US" sz="1800" b="1" dirty="0" smtClean="0">
                <a:latin typeface="Helvetica Neue LT Std"/>
              </a:rPr>
              <a:t>and awareness via strategic marketing activities;</a:t>
            </a:r>
          </a:p>
          <a:p>
            <a:pPr marL="928688" lvl="1" indent="-342900" algn="just">
              <a:buFont typeface="Wingdings" panose="05000000000000000000" pitchFamily="2" charset="2"/>
              <a:buChar char="q"/>
            </a:pPr>
            <a:r>
              <a:rPr lang="en-US" sz="1800" b="1" dirty="0" smtClean="0">
                <a:latin typeface="Helvetica Neue LT Std"/>
              </a:rPr>
              <a:t>To continue our staff retention program; and</a:t>
            </a:r>
          </a:p>
          <a:p>
            <a:pPr marL="928688" lvl="1" indent="-342900" algn="just">
              <a:buFont typeface="Wingdings" panose="05000000000000000000" pitchFamily="2" charset="2"/>
              <a:buChar char="q"/>
            </a:pPr>
            <a:r>
              <a:rPr lang="en-US" sz="1800" b="1" dirty="0" smtClean="0">
                <a:latin typeface="Helvetica Neue LT Std"/>
              </a:rPr>
              <a:t>To improve service delivery via gradual upgrading program</a:t>
            </a:r>
            <a:r>
              <a:rPr lang="en-US" sz="1800" b="1" dirty="0">
                <a:latin typeface="Helvetica Neue LT Std"/>
              </a:rPr>
              <a:t>.</a:t>
            </a:r>
            <a:endParaRPr lang="en-US" sz="1800" b="1" dirty="0" smtClean="0">
              <a:latin typeface="Helvetica Neue LT Std"/>
            </a:endParaRPr>
          </a:p>
          <a:p>
            <a:pPr marL="928688" lvl="1" indent="-342900" algn="just">
              <a:buFont typeface="Wingdings" panose="05000000000000000000" pitchFamily="2" charset="2"/>
              <a:buChar char="q"/>
            </a:pPr>
            <a:endParaRPr lang="en-US" sz="1800" b="1" dirty="0">
              <a:latin typeface="Helvetica Neue LT Std"/>
            </a:endParaRPr>
          </a:p>
          <a:p>
            <a:pPr marL="585788" lvl="1" indent="0" algn="just">
              <a:buNone/>
            </a:pPr>
            <a:endParaRPr lang="en-US" sz="1800" b="1" dirty="0" smtClean="0">
              <a:latin typeface="Helvetica Neue LT Std"/>
            </a:endParaRPr>
          </a:p>
          <a:p>
            <a:pPr marL="185738" indent="0" algn="just">
              <a:buNone/>
            </a:pPr>
            <a:endParaRPr lang="en-US" sz="22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17</a:t>
            </a:fld>
            <a:endParaRPr lang="en-US" dirty="0"/>
          </a:p>
        </p:txBody>
      </p:sp>
    </p:spTree>
    <p:extLst>
      <p:ext uri="{BB962C8B-B14F-4D97-AF65-F5344CB8AC3E}">
        <p14:creationId xmlns:p14="http://schemas.microsoft.com/office/powerpoint/2010/main" val="4049181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14450" y="274638"/>
            <a:ext cx="7677150" cy="792162"/>
          </a:xfrm>
        </p:spPr>
        <p:txBody>
          <a:bodyPr>
            <a:noAutofit/>
          </a:bodyPr>
          <a:lstStyle/>
          <a:p>
            <a:pPr algn="l"/>
            <a:r>
              <a:rPr lang="en-AU" sz="2800" b="1" dirty="0" smtClean="0">
                <a:solidFill>
                  <a:srgbClr val="0000CC"/>
                </a:solidFill>
                <a:latin typeface="Helvetica Neue LT Std"/>
              </a:rPr>
              <a:t>Prospects of Southern Acids</a:t>
            </a:r>
            <a:endParaRPr lang="en-AU" sz="2800" dirty="0" smtClean="0">
              <a:latin typeface="Helvetica Neue LT Std"/>
            </a:endParaRPr>
          </a:p>
        </p:txBody>
      </p:sp>
      <p:sp>
        <p:nvSpPr>
          <p:cNvPr id="22531" name="Content Placeholder 2"/>
          <p:cNvSpPr>
            <a:spLocks noGrp="1"/>
          </p:cNvSpPr>
          <p:nvPr>
            <p:ph idx="1"/>
          </p:nvPr>
        </p:nvSpPr>
        <p:spPr>
          <a:xfrm>
            <a:off x="533400" y="1860936"/>
            <a:ext cx="8390385" cy="3473064"/>
          </a:xfrm>
        </p:spPr>
        <p:txBody>
          <a:bodyPr>
            <a:normAutofit/>
          </a:bodyPr>
          <a:lstStyle/>
          <a:p>
            <a:pPr marL="0" indent="0" algn="ctr">
              <a:buNone/>
            </a:pPr>
            <a:endParaRPr lang="en-AU" sz="2000" dirty="0" smtClean="0"/>
          </a:p>
          <a:p>
            <a:pPr marL="0" indent="0" algn="ctr">
              <a:buNone/>
            </a:pPr>
            <a:r>
              <a:rPr lang="en-AU" sz="2400" b="1" dirty="0" smtClean="0">
                <a:latin typeface="Helvetica Neue LT Std"/>
              </a:rPr>
              <a:t>Based on the prospects commentary, </a:t>
            </a:r>
          </a:p>
          <a:p>
            <a:pPr marL="0" indent="0" algn="ctr">
              <a:buNone/>
            </a:pPr>
            <a:r>
              <a:rPr lang="en-AU" sz="2400" b="1" dirty="0" smtClean="0">
                <a:latin typeface="Helvetica Neue LT Std"/>
              </a:rPr>
              <a:t>the performance of Southern Acids </a:t>
            </a:r>
          </a:p>
          <a:p>
            <a:pPr marL="0" indent="0" algn="ctr">
              <a:buNone/>
            </a:pPr>
            <a:r>
              <a:rPr lang="en-MY" sz="2400" b="1" dirty="0" smtClean="0">
                <a:latin typeface="Helvetica Neue LT Std"/>
              </a:rPr>
              <a:t>will </a:t>
            </a:r>
            <a:r>
              <a:rPr lang="en-MY" sz="2400" b="1" dirty="0">
                <a:latin typeface="Helvetica Neue LT Std"/>
              </a:rPr>
              <a:t>remain challenging </a:t>
            </a:r>
            <a:r>
              <a:rPr lang="en-MY" sz="2400" b="1" dirty="0" smtClean="0">
                <a:latin typeface="Helvetica Neue LT Std"/>
              </a:rPr>
              <a:t>in</a:t>
            </a:r>
          </a:p>
          <a:p>
            <a:pPr marL="0" indent="0" algn="ctr">
              <a:buNone/>
            </a:pPr>
            <a:r>
              <a:rPr lang="en-MY" sz="2400" b="1" dirty="0" smtClean="0">
                <a:latin typeface="Helvetica Neue LT Std"/>
              </a:rPr>
              <a:t>FY2017.</a:t>
            </a:r>
            <a:endParaRPr lang="en-AU" sz="2400" b="1" dirty="0" smtClean="0">
              <a:latin typeface="Helvetica Neue LT Std"/>
            </a:endParaRPr>
          </a:p>
        </p:txBody>
      </p:sp>
      <p:pic>
        <p:nvPicPr>
          <p:cNvPr id="22532" name="Picture 1"/>
          <p:cNvPicPr>
            <a:picLocks noChangeAspect="1" noChangeArrowheads="1"/>
          </p:cNvPicPr>
          <p:nvPr/>
        </p:nvPicPr>
        <p:blipFill>
          <a:blip r:embed="rId2"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28575" y="1165225"/>
            <a:ext cx="9144000" cy="46038"/>
          </a:xfrm>
          <a:prstGeom prst="line">
            <a:avLst/>
          </a:prstGeom>
          <a:noFill/>
          <a:ln w="57150">
            <a:solidFill>
              <a:srgbClr val="FF9900"/>
            </a:solidFill>
            <a:round/>
            <a:headEnd/>
            <a:tailEnd/>
          </a:ln>
        </p:spPr>
        <p:txBody>
          <a:bodyPr/>
          <a:lstStyle/>
          <a:p>
            <a:endParaRPr lang="en-MY" dirty="0"/>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18</a:t>
            </a:fld>
            <a:endParaRPr lang="en-US" dirty="0"/>
          </a:p>
        </p:txBody>
      </p:sp>
    </p:spTree>
    <p:extLst>
      <p:ext uri="{BB962C8B-B14F-4D97-AF65-F5344CB8AC3E}">
        <p14:creationId xmlns:p14="http://schemas.microsoft.com/office/powerpoint/2010/main" val="1564394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392376"/>
            <a:ext cx="9144000" cy="974725"/>
          </a:xfrm>
        </p:spPr>
        <p:txBody>
          <a:bodyPr>
            <a:normAutofit/>
          </a:bodyPr>
          <a:lstStyle/>
          <a:p>
            <a:r>
              <a:rPr lang="en-US" sz="5400" b="1" dirty="0" smtClean="0">
                <a:solidFill>
                  <a:srgbClr val="0000CC"/>
                </a:solidFill>
                <a:latin typeface="Helvetica Neue LT Std"/>
              </a:rPr>
              <a:t>SOUTHERN ACIDS</a:t>
            </a:r>
            <a:endParaRPr lang="en-US" sz="5400" dirty="0">
              <a:latin typeface="Helvetica Neue LT Std"/>
            </a:endParaRPr>
          </a:p>
        </p:txBody>
      </p:sp>
      <p:sp>
        <p:nvSpPr>
          <p:cNvPr id="8" name="Rectangle 7"/>
          <p:cNvSpPr/>
          <p:nvPr/>
        </p:nvSpPr>
        <p:spPr>
          <a:xfrm>
            <a:off x="3657600" y="1524000"/>
            <a:ext cx="4343400" cy="1015663"/>
          </a:xfrm>
          <a:prstGeom prst="rect">
            <a:avLst/>
          </a:prstGeom>
        </p:spPr>
        <p:txBody>
          <a:bodyPr wrap="square">
            <a:spAutoFit/>
          </a:bodyPr>
          <a:lstStyle/>
          <a:p>
            <a:pPr marL="0" indent="0" algn="r">
              <a:buNone/>
            </a:pPr>
            <a:r>
              <a:rPr lang="en-US" sz="6000" b="1" dirty="0" smtClean="0">
                <a:latin typeface="Helvetica Neue LT Std"/>
                <a:ea typeface="Verdana" pitchFamily="34" charset="0"/>
                <a:cs typeface="Verdana" pitchFamily="34" charset="0"/>
              </a:rPr>
              <a:t>FY2016</a:t>
            </a:r>
            <a:endParaRPr lang="en-US" sz="6000" b="1" dirty="0">
              <a:latin typeface="Helvetica Neue LT Std"/>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280" y="3264309"/>
            <a:ext cx="7646720" cy="351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3" cstate="print"/>
          <a:srcRect/>
          <a:stretch>
            <a:fillRect/>
          </a:stretch>
        </p:blipFill>
        <p:spPr bwMode="auto">
          <a:xfrm>
            <a:off x="2106880" y="1890489"/>
            <a:ext cx="2007920" cy="1767111"/>
          </a:xfrm>
          <a:prstGeom prst="rect">
            <a:avLst/>
          </a:prstGeom>
          <a:noFill/>
          <a:ln w="9525">
            <a:noFill/>
            <a:miter lim="800000"/>
            <a:headEnd/>
            <a:tailEnd/>
          </a:ln>
        </p:spPr>
      </p:pic>
      <p:sp>
        <p:nvSpPr>
          <p:cNvPr id="9" name="Rectangle 8"/>
          <p:cNvSpPr/>
          <p:nvPr/>
        </p:nvSpPr>
        <p:spPr>
          <a:xfrm>
            <a:off x="4724400" y="2392740"/>
            <a:ext cx="3810000" cy="1569660"/>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ctr">
              <a:buNone/>
            </a:pPr>
            <a:r>
              <a:rPr lang="en-US" sz="3800" b="1" dirty="0" smtClean="0">
                <a:latin typeface="Helvetica Neue LT Std"/>
                <a:ea typeface="Verdana" pitchFamily="34" charset="0"/>
                <a:cs typeface="Verdana" pitchFamily="34" charset="0"/>
              </a:rPr>
              <a:t>QUESTIONS</a:t>
            </a:r>
          </a:p>
          <a:p>
            <a:pPr marL="0" indent="0" algn="ctr">
              <a:buNone/>
            </a:pPr>
            <a:r>
              <a:rPr lang="en-US" sz="3800" b="1" dirty="0" smtClean="0">
                <a:latin typeface="Helvetica Neue LT Std"/>
                <a:ea typeface="Verdana" pitchFamily="34" charset="0"/>
                <a:cs typeface="Verdana" pitchFamily="34" charset="0"/>
              </a:rPr>
              <a:t>&amp; ANSWERS</a:t>
            </a:r>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19</a:t>
            </a:fld>
            <a:endParaRPr lang="en-US" dirty="0"/>
          </a:p>
        </p:txBody>
      </p:sp>
    </p:spTree>
    <p:extLst>
      <p:ext uri="{BB962C8B-B14F-4D97-AF65-F5344CB8AC3E}">
        <p14:creationId xmlns:p14="http://schemas.microsoft.com/office/powerpoint/2010/main" val="1725630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712" y="549275"/>
            <a:ext cx="7177087" cy="974725"/>
          </a:xfrm>
        </p:spPr>
        <p:txBody>
          <a:bodyPr>
            <a:normAutofit fontScale="90000"/>
          </a:bodyPr>
          <a:lstStyle/>
          <a:p>
            <a:pPr algn="l"/>
            <a:r>
              <a:rPr lang="en-US" sz="2800" b="1" dirty="0">
                <a:solidFill>
                  <a:srgbClr val="FF0000"/>
                </a:solidFill>
                <a:latin typeface="Cambria" pitchFamily="18" charset="0"/>
              </a:rPr>
              <a:t> </a:t>
            </a:r>
            <a:r>
              <a:rPr lang="en-US" sz="3600" b="1" dirty="0" smtClean="0">
                <a:solidFill>
                  <a:srgbClr val="0000CC"/>
                </a:solidFill>
                <a:latin typeface="Helvetica Neue LT Std"/>
              </a:rPr>
              <a:t>Shareholders Briefing Information</a:t>
            </a:r>
            <a:endParaRPr lang="en-US" sz="3600" dirty="0">
              <a:latin typeface="Helvetica Neue LT Std"/>
            </a:endParaRPr>
          </a:p>
        </p:txBody>
      </p:sp>
      <p:sp>
        <p:nvSpPr>
          <p:cNvPr id="3" name="Content Placeholder 2"/>
          <p:cNvSpPr>
            <a:spLocks noGrp="1"/>
          </p:cNvSpPr>
          <p:nvPr>
            <p:ph idx="1"/>
          </p:nvPr>
        </p:nvSpPr>
        <p:spPr>
          <a:xfrm>
            <a:off x="838200" y="1905000"/>
            <a:ext cx="7620000" cy="3886200"/>
          </a:xfrm>
        </p:spPr>
        <p:txBody>
          <a:bodyPr>
            <a:normAutofit/>
          </a:bodyPr>
          <a:lstStyle/>
          <a:p>
            <a:pPr marL="0" indent="0" algn="just">
              <a:buNone/>
            </a:pPr>
            <a:r>
              <a:rPr lang="en-US" sz="2400" b="1" dirty="0" smtClean="0">
                <a:latin typeface="Helvetica Neue LT Std"/>
              </a:rPr>
              <a:t>This briefing is mainly the summary of the key  highlights of the Chairman’s Statement and Management Discussion And Analysis as stated in the Company’s 2016 Annual Report (“2016 AR”).</a:t>
            </a:r>
          </a:p>
          <a:p>
            <a:pPr marL="0" indent="0" algn="just">
              <a:buNone/>
            </a:pPr>
            <a:endParaRPr lang="en-US" sz="1400" b="1" dirty="0" smtClean="0">
              <a:latin typeface="Helvetica Neue LT Std"/>
            </a:endParaRPr>
          </a:p>
          <a:p>
            <a:pPr marL="0" indent="0" algn="just">
              <a:buNone/>
            </a:pPr>
            <a:r>
              <a:rPr lang="en-US" sz="2400" b="1" dirty="0" smtClean="0">
                <a:latin typeface="Helvetica Neue LT Std"/>
              </a:rPr>
              <a:t>Information contained in this briefing </a:t>
            </a:r>
            <a:r>
              <a:rPr lang="en-US" sz="2400" b="1" strike="sngStrike" dirty="0" smtClean="0">
                <a:latin typeface="Helvetica Neue LT Std"/>
              </a:rPr>
              <a:t>is</a:t>
            </a:r>
            <a:r>
              <a:rPr lang="en-US" sz="2400" b="1" dirty="0" smtClean="0">
                <a:latin typeface="Helvetica Neue LT Std"/>
              </a:rPr>
              <a:t> solely based on 2016 AR  and all other information available from Bursa website.</a:t>
            </a:r>
            <a:endParaRPr lang="en-US" sz="2400" b="1" dirty="0">
              <a:latin typeface="Helvetica Neue LT Std"/>
            </a:endParaRPr>
          </a:p>
        </p:txBody>
      </p:sp>
      <p:pic>
        <p:nvPicPr>
          <p:cNvPr id="4" name="Picture 1"/>
          <p:cNvPicPr>
            <a:picLocks noChangeAspect="1" noChangeArrowheads="1"/>
          </p:cNvPicPr>
          <p:nvPr/>
        </p:nvPicPr>
        <p:blipFill>
          <a:blip r:embed="rId2" cstate="print"/>
          <a:srcRect/>
          <a:stretch>
            <a:fillRect/>
          </a:stretch>
        </p:blipFill>
        <p:spPr bwMode="auto">
          <a:xfrm>
            <a:off x="609600" y="609600"/>
            <a:ext cx="900113" cy="792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BB11FEF6-C28E-447E-8653-7AFF74AC2F9C}" type="slidenum">
              <a:rPr lang="en-US" smtClean="0"/>
              <a:pPr>
                <a:defRPr/>
              </a:pPr>
              <a:t>2</a:t>
            </a:fld>
            <a:endParaRPr lang="en-US" dirty="0"/>
          </a:p>
        </p:txBody>
      </p:sp>
    </p:spTree>
    <p:extLst>
      <p:ext uri="{BB962C8B-B14F-4D97-AF65-F5344CB8AC3E}">
        <p14:creationId xmlns:p14="http://schemas.microsoft.com/office/powerpoint/2010/main" val="295803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549275"/>
            <a:ext cx="7010399" cy="974725"/>
          </a:xfrm>
        </p:spPr>
        <p:txBody>
          <a:bodyPr>
            <a:normAutofit/>
          </a:bodyPr>
          <a:lstStyle/>
          <a:p>
            <a:pPr algn="l"/>
            <a:r>
              <a:rPr lang="en-US" sz="3600" b="1" dirty="0">
                <a:solidFill>
                  <a:srgbClr val="FF0000"/>
                </a:solidFill>
                <a:latin typeface="Cambria" pitchFamily="18" charset="0"/>
              </a:rPr>
              <a:t> </a:t>
            </a:r>
            <a:r>
              <a:rPr lang="en-US" sz="3200" b="1" dirty="0">
                <a:solidFill>
                  <a:srgbClr val="0000CC"/>
                </a:solidFill>
                <a:latin typeface="Helvetica Neue LT Std"/>
              </a:rPr>
              <a:t>Presentation Contents</a:t>
            </a:r>
            <a:endParaRPr lang="en-US" sz="3200" dirty="0">
              <a:latin typeface="Helvetica Neue LT Std"/>
            </a:endParaRPr>
          </a:p>
        </p:txBody>
      </p:sp>
      <p:sp>
        <p:nvSpPr>
          <p:cNvPr id="3" name="Content Placeholder 2"/>
          <p:cNvSpPr>
            <a:spLocks noGrp="1"/>
          </p:cNvSpPr>
          <p:nvPr>
            <p:ph idx="1"/>
          </p:nvPr>
        </p:nvSpPr>
        <p:spPr>
          <a:xfrm>
            <a:off x="914400" y="1905000"/>
            <a:ext cx="7620000" cy="3505200"/>
          </a:xfrm>
        </p:spPr>
        <p:txBody>
          <a:bodyPr>
            <a:normAutofit lnSpcReduction="10000"/>
          </a:bodyPr>
          <a:lstStyle/>
          <a:p>
            <a:pPr marL="514350" indent="-514350" algn="just">
              <a:buFont typeface="+mj-lt"/>
              <a:buAutoNum type="arabicPeriod"/>
            </a:pPr>
            <a:r>
              <a:rPr lang="en-US" sz="2400" b="1" dirty="0" smtClean="0">
                <a:latin typeface="Helvetica Neue LT Std"/>
              </a:rPr>
              <a:t>Southern Acids (M) </a:t>
            </a:r>
            <a:r>
              <a:rPr lang="en-US" sz="2400" b="1" dirty="0" err="1" smtClean="0">
                <a:latin typeface="Helvetica Neue LT Std"/>
              </a:rPr>
              <a:t>Berhad</a:t>
            </a:r>
            <a:r>
              <a:rPr lang="en-US" sz="2400" b="1" dirty="0" smtClean="0">
                <a:latin typeface="Helvetica Neue LT Std"/>
              </a:rPr>
              <a:t> (“the Company or SAB”) &amp; Its Subsidiaries (“Southern Acids”) Financial Highlights</a:t>
            </a:r>
          </a:p>
          <a:p>
            <a:pPr marL="514350" indent="-514350">
              <a:buFont typeface="+mj-lt"/>
              <a:buAutoNum type="arabicPeriod"/>
            </a:pPr>
            <a:endParaRPr lang="en-US" sz="2200" b="1" dirty="0" smtClean="0">
              <a:latin typeface="Helvetica Neue LT Std"/>
            </a:endParaRPr>
          </a:p>
          <a:p>
            <a:pPr marL="514350" indent="-514350" algn="just">
              <a:buFont typeface="+mj-lt"/>
              <a:buAutoNum type="arabicPeriod"/>
            </a:pPr>
            <a:r>
              <a:rPr lang="en-US" sz="2400" b="1" dirty="0" smtClean="0">
                <a:latin typeface="Helvetica Neue LT Std"/>
              </a:rPr>
              <a:t>Review Of Core Businesses</a:t>
            </a:r>
          </a:p>
          <a:p>
            <a:pPr marL="514350" indent="-514350" algn="just">
              <a:buFont typeface="+mj-lt"/>
              <a:buAutoNum type="arabicPeriod"/>
            </a:pPr>
            <a:endParaRPr lang="en-US" sz="2200" b="1" dirty="0" smtClean="0">
              <a:latin typeface="Helvetica Neue LT Std"/>
            </a:endParaRPr>
          </a:p>
          <a:p>
            <a:pPr marL="514350" indent="-514350" algn="just">
              <a:buFont typeface="+mj-lt"/>
              <a:buAutoNum type="arabicPeriod"/>
            </a:pPr>
            <a:r>
              <a:rPr lang="en-US" sz="2400" b="1" dirty="0" smtClean="0">
                <a:latin typeface="Helvetica Neue LT Std"/>
              </a:rPr>
              <a:t>Prospects</a:t>
            </a:r>
          </a:p>
          <a:p>
            <a:pPr marL="514350" indent="-514350" algn="just">
              <a:buFont typeface="+mj-lt"/>
              <a:buAutoNum type="arabicPeriod"/>
            </a:pPr>
            <a:endParaRPr lang="en-US" sz="2200" b="1" dirty="0" smtClean="0">
              <a:latin typeface="Helvetica Neue LT Std"/>
            </a:endParaRPr>
          </a:p>
          <a:p>
            <a:pPr marL="514350" indent="-514350" algn="just">
              <a:buFont typeface="+mj-lt"/>
              <a:buAutoNum type="arabicPeriod"/>
            </a:pPr>
            <a:r>
              <a:rPr lang="en-US" sz="2400" b="1" dirty="0" smtClean="0">
                <a:latin typeface="Helvetica Neue LT Std"/>
              </a:rPr>
              <a:t>Questions &amp; Answers</a:t>
            </a:r>
            <a:endParaRPr lang="en-US" sz="2400" b="1" dirty="0">
              <a:latin typeface="Helvetica Neue LT Std"/>
            </a:endParaRPr>
          </a:p>
        </p:txBody>
      </p:sp>
      <p:pic>
        <p:nvPicPr>
          <p:cNvPr id="4" name="Picture 1"/>
          <p:cNvPicPr>
            <a:picLocks noChangeAspect="1" noChangeArrowheads="1"/>
          </p:cNvPicPr>
          <p:nvPr/>
        </p:nvPicPr>
        <p:blipFill>
          <a:blip r:embed="rId2" cstate="print"/>
          <a:srcRect/>
          <a:stretch>
            <a:fillRect/>
          </a:stretch>
        </p:blipFill>
        <p:spPr bwMode="auto">
          <a:xfrm>
            <a:off x="609600" y="609600"/>
            <a:ext cx="900113" cy="792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BB11FEF6-C28E-447E-8653-7AFF74AC2F9C}" type="slidenum">
              <a:rPr lang="en-US" smtClean="0"/>
              <a:pPr>
                <a:defRPr/>
              </a:pPr>
              <a:t>3</a:t>
            </a:fld>
            <a:endParaRPr lang="en-US" dirty="0"/>
          </a:p>
        </p:txBody>
      </p:sp>
    </p:spTree>
    <p:extLst>
      <p:ext uri="{BB962C8B-B14F-4D97-AF65-F5344CB8AC3E}">
        <p14:creationId xmlns:p14="http://schemas.microsoft.com/office/powerpoint/2010/main" val="427633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52400" y="392376"/>
            <a:ext cx="8839200" cy="974725"/>
          </a:xfrm>
        </p:spPr>
        <p:txBody>
          <a:bodyPr>
            <a:normAutofit/>
          </a:bodyPr>
          <a:lstStyle/>
          <a:p>
            <a:r>
              <a:rPr lang="en-US" sz="5400" b="1" dirty="0" smtClean="0">
                <a:solidFill>
                  <a:srgbClr val="0000CC"/>
                </a:solidFill>
                <a:latin typeface="Helvetica Neue LT Std"/>
              </a:rPr>
              <a:t>SOUTHERN ACIDS</a:t>
            </a:r>
            <a:endParaRPr lang="en-US" sz="5400" dirty="0">
              <a:latin typeface="Helvetica Neue LT Std"/>
            </a:endParaRPr>
          </a:p>
        </p:txBody>
      </p:sp>
      <p:sp>
        <p:nvSpPr>
          <p:cNvPr id="8" name="Rectangle 7"/>
          <p:cNvSpPr/>
          <p:nvPr/>
        </p:nvSpPr>
        <p:spPr>
          <a:xfrm>
            <a:off x="3657600" y="1524000"/>
            <a:ext cx="4343400" cy="1015663"/>
          </a:xfrm>
          <a:prstGeom prst="rect">
            <a:avLst/>
          </a:prstGeom>
        </p:spPr>
        <p:txBody>
          <a:bodyPr wrap="square">
            <a:spAutoFit/>
          </a:bodyPr>
          <a:lstStyle/>
          <a:p>
            <a:pPr marL="0" indent="0" algn="r">
              <a:buNone/>
            </a:pPr>
            <a:r>
              <a:rPr lang="en-US" sz="6000" b="1" dirty="0" smtClean="0">
                <a:latin typeface="Helvetica Neue LT Std"/>
                <a:ea typeface="Verdana" pitchFamily="34" charset="0"/>
                <a:cs typeface="Verdana" pitchFamily="34" charset="0"/>
              </a:rPr>
              <a:t>FY2016</a:t>
            </a:r>
            <a:endParaRPr lang="en-US" sz="6000" b="1" dirty="0">
              <a:latin typeface="Helvetica Neue LT Std"/>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280" y="3264309"/>
            <a:ext cx="7646720" cy="351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3" cstate="print"/>
          <a:srcRect/>
          <a:stretch>
            <a:fillRect/>
          </a:stretch>
        </p:blipFill>
        <p:spPr bwMode="auto">
          <a:xfrm>
            <a:off x="2133600" y="1890489"/>
            <a:ext cx="2007920" cy="1767111"/>
          </a:xfrm>
          <a:prstGeom prst="rect">
            <a:avLst/>
          </a:prstGeom>
          <a:noFill/>
          <a:ln w="9525">
            <a:noFill/>
            <a:miter lim="800000"/>
            <a:headEnd/>
            <a:tailEnd/>
          </a:ln>
        </p:spPr>
      </p:pic>
      <p:sp>
        <p:nvSpPr>
          <p:cNvPr id="9" name="Rectangle 8"/>
          <p:cNvSpPr/>
          <p:nvPr/>
        </p:nvSpPr>
        <p:spPr>
          <a:xfrm>
            <a:off x="4648200" y="2392740"/>
            <a:ext cx="3810000" cy="1569660"/>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ctr">
              <a:buNone/>
            </a:pPr>
            <a:r>
              <a:rPr lang="en-US" sz="3800" b="1" dirty="0" smtClean="0">
                <a:latin typeface="Helvetica Neue LT Std"/>
                <a:ea typeface="Verdana" pitchFamily="34" charset="0"/>
                <a:cs typeface="Verdana" pitchFamily="34" charset="0"/>
              </a:rPr>
              <a:t>FINANCIAL</a:t>
            </a:r>
          </a:p>
          <a:p>
            <a:pPr marL="0" indent="0" algn="ctr">
              <a:buNone/>
            </a:pPr>
            <a:r>
              <a:rPr lang="en-US" sz="3800" b="1" dirty="0" smtClean="0">
                <a:latin typeface="Helvetica Neue LT Std"/>
                <a:ea typeface="Verdana" pitchFamily="34" charset="0"/>
                <a:cs typeface="Verdana" pitchFamily="34" charset="0"/>
              </a:rPr>
              <a:t>HIGHLIGHTS</a:t>
            </a:r>
            <a:endParaRPr lang="en-US" sz="3800" b="1" dirty="0">
              <a:latin typeface="Helvetica Neue LT Std"/>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4</a:t>
            </a:fld>
            <a:endParaRPr lang="en-US" dirty="0"/>
          </a:p>
        </p:txBody>
      </p:sp>
    </p:spTree>
    <p:extLst>
      <p:ext uri="{BB962C8B-B14F-4D97-AF65-F5344CB8AC3E}">
        <p14:creationId xmlns:p14="http://schemas.microsoft.com/office/powerpoint/2010/main" val="2190942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407121"/>
            <a:ext cx="7467600" cy="762000"/>
          </a:xfrm>
        </p:spPr>
        <p:txBody>
          <a:bodyPr>
            <a:normAutofit fontScale="90000"/>
          </a:bodyPr>
          <a:lstStyle/>
          <a:p>
            <a:pPr algn="l" fontAlgn="auto">
              <a:spcBef>
                <a:spcPts val="0"/>
              </a:spcBef>
              <a:spcAft>
                <a:spcPts val="0"/>
              </a:spcAft>
              <a:defRPr/>
            </a:pPr>
            <a:r>
              <a:rPr lang="en-US" sz="2000" b="1" kern="0" dirty="0" smtClean="0">
                <a:solidFill>
                  <a:srgbClr val="0000CC"/>
                </a:solidFill>
                <a:latin typeface="Arial Rounded MT Bold" pitchFamily="34" charset="0"/>
              </a:rPr>
              <a:t/>
            </a:r>
            <a:br>
              <a:rPr lang="en-US" sz="2000" b="1" kern="0" dirty="0" smtClean="0">
                <a:solidFill>
                  <a:srgbClr val="0000CC"/>
                </a:solidFill>
                <a:latin typeface="Arial Rounded MT Bold" pitchFamily="34" charset="0"/>
              </a:rPr>
            </a:br>
            <a:r>
              <a:rPr lang="en-US" sz="2700" b="1" kern="0" dirty="0" smtClean="0">
                <a:solidFill>
                  <a:srgbClr val="0000CC"/>
                </a:solidFill>
                <a:latin typeface="Helvetica Neue LT Std"/>
                <a:ea typeface="Verdana" pitchFamily="34" charset="0"/>
                <a:cs typeface="Verdana" pitchFamily="34" charset="0"/>
              </a:rPr>
              <a:t>SELECTED FINANCIAL HIGHTLIGHTS   </a:t>
            </a:r>
            <a:br>
              <a:rPr lang="en-US" sz="2700" b="1" kern="0" dirty="0" smtClean="0">
                <a:solidFill>
                  <a:srgbClr val="0000CC"/>
                </a:solidFill>
                <a:latin typeface="Helvetica Neue LT Std"/>
                <a:ea typeface="Verdana" pitchFamily="34" charset="0"/>
                <a:cs typeface="Verdana" pitchFamily="34" charset="0"/>
              </a:rPr>
            </a:br>
            <a:r>
              <a:rPr lang="en-US" sz="2700" b="1" kern="0" dirty="0" smtClean="0">
                <a:solidFill>
                  <a:srgbClr val="0000CC"/>
                </a:solidFill>
                <a:latin typeface="Helvetica Neue LT Std"/>
                <a:ea typeface="Verdana" pitchFamily="34" charset="0"/>
                <a:cs typeface="Verdana" pitchFamily="34" charset="0"/>
              </a:rPr>
              <a:t> - FY2016 Vs FY2015</a:t>
            </a:r>
            <a:r>
              <a:rPr lang="en-US" sz="2700" b="1" kern="0" dirty="0" smtClean="0">
                <a:solidFill>
                  <a:srgbClr val="0000CC"/>
                </a:solidFill>
                <a:latin typeface="Helvetica Neue LT Std"/>
              </a:rPr>
              <a:t/>
            </a:r>
            <a:br>
              <a:rPr lang="en-US" sz="2700" b="1" kern="0" dirty="0" smtClean="0">
                <a:solidFill>
                  <a:srgbClr val="0000CC"/>
                </a:solidFill>
                <a:latin typeface="Helvetica Neue LT Std"/>
              </a:rPr>
            </a:br>
            <a:endParaRPr lang="en-MY" sz="2700" dirty="0">
              <a:solidFill>
                <a:srgbClr val="0000CC"/>
              </a:solidFill>
              <a:latin typeface="Helvetica Neue LT Std"/>
            </a:endParaRPr>
          </a:p>
        </p:txBody>
      </p:sp>
      <p:pic>
        <p:nvPicPr>
          <p:cNvPr id="12292" name="Picture 1"/>
          <p:cNvPicPr>
            <a:picLocks noChangeAspect="1" noChangeArrowheads="1"/>
          </p:cNvPicPr>
          <p:nvPr/>
        </p:nvPicPr>
        <p:blipFill>
          <a:blip r:embed="rId2" cstate="print"/>
          <a:srcRect/>
          <a:stretch>
            <a:fillRect/>
          </a:stretch>
        </p:blipFill>
        <p:spPr bwMode="auto">
          <a:xfrm>
            <a:off x="395306" y="304800"/>
            <a:ext cx="1066800" cy="914400"/>
          </a:xfrm>
          <a:prstGeom prst="rect">
            <a:avLst/>
          </a:prstGeom>
          <a:noFill/>
          <a:ln w="9525">
            <a:noFill/>
            <a:miter lim="800000"/>
            <a:headEnd/>
            <a:tailEnd/>
          </a:ln>
        </p:spPr>
      </p:pic>
      <p:sp>
        <p:nvSpPr>
          <p:cNvPr id="5" name="Rectangle 4"/>
          <p:cNvSpPr/>
          <p:nvPr/>
        </p:nvSpPr>
        <p:spPr bwMode="auto">
          <a:xfrm>
            <a:off x="3624264" y="1752600"/>
            <a:ext cx="1785935" cy="571540"/>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503,414</a:t>
            </a:r>
            <a:endParaRPr lang="en-US" sz="2000" b="1" dirty="0">
              <a:latin typeface="Helvetica Neue LT Std"/>
              <a:cs typeface="Arial" pitchFamily="34" charset="0"/>
            </a:endParaRPr>
          </a:p>
        </p:txBody>
      </p:sp>
      <p:sp>
        <p:nvSpPr>
          <p:cNvPr id="6" name="Rectangle 5"/>
          <p:cNvSpPr/>
          <p:nvPr/>
        </p:nvSpPr>
        <p:spPr bwMode="auto">
          <a:xfrm>
            <a:off x="5562611" y="1752600"/>
            <a:ext cx="1857364" cy="57154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536,665</a:t>
            </a:r>
            <a:endParaRPr lang="en-US" sz="2000" b="1" dirty="0">
              <a:solidFill>
                <a:srgbClr val="006600"/>
              </a:solidFill>
              <a:latin typeface="Helvetica Neue LT Std"/>
              <a:cs typeface="Arial" pitchFamily="34" charset="0"/>
            </a:endParaRPr>
          </a:p>
        </p:txBody>
      </p:sp>
      <p:sp>
        <p:nvSpPr>
          <p:cNvPr id="7" name="Rectangle 6"/>
          <p:cNvSpPr/>
          <p:nvPr/>
        </p:nvSpPr>
        <p:spPr bwMode="auto">
          <a:xfrm>
            <a:off x="8077200" y="1828800"/>
            <a:ext cx="762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smtClean="0">
                <a:solidFill>
                  <a:schemeClr val="tx1"/>
                </a:solidFill>
                <a:latin typeface="Helvetica Neue LT Std"/>
                <a:cs typeface="Arial" pitchFamily="34" charset="0"/>
              </a:rPr>
              <a:t>6.2%</a:t>
            </a:r>
            <a:endParaRPr lang="en-US" b="1" dirty="0">
              <a:solidFill>
                <a:schemeClr val="tx1"/>
              </a:solidFill>
              <a:latin typeface="Helvetica Neue LT Std"/>
              <a:cs typeface="Arial" pitchFamily="34" charset="0"/>
            </a:endParaRPr>
          </a:p>
        </p:txBody>
      </p:sp>
      <p:sp>
        <p:nvSpPr>
          <p:cNvPr id="8" name="Rectangle 7"/>
          <p:cNvSpPr/>
          <p:nvPr/>
        </p:nvSpPr>
        <p:spPr bwMode="auto">
          <a:xfrm>
            <a:off x="8001000" y="2590800"/>
            <a:ext cx="838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b="1" dirty="0" smtClean="0">
                <a:solidFill>
                  <a:schemeClr val="tx1"/>
                </a:solidFill>
                <a:latin typeface="Helvetica Neue LT Std"/>
                <a:cs typeface="Arial" pitchFamily="34" charset="0"/>
              </a:rPr>
              <a:t>15.5%</a:t>
            </a:r>
            <a:endParaRPr lang="en-US" b="1" dirty="0">
              <a:solidFill>
                <a:schemeClr val="tx1"/>
              </a:solidFill>
              <a:latin typeface="Helvetica Neue LT Std"/>
              <a:cs typeface="Arial" pitchFamily="34" charset="0"/>
            </a:endParaRPr>
          </a:p>
        </p:txBody>
      </p:sp>
      <p:sp>
        <p:nvSpPr>
          <p:cNvPr id="9" name="Rectangle 8"/>
          <p:cNvSpPr/>
          <p:nvPr/>
        </p:nvSpPr>
        <p:spPr bwMode="auto">
          <a:xfrm>
            <a:off x="3621196" y="2488374"/>
            <a:ext cx="1789003" cy="559625"/>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36,916</a:t>
            </a:r>
            <a:endParaRPr lang="en-US" sz="2000" b="1" dirty="0">
              <a:latin typeface="Helvetica Neue LT Std"/>
              <a:cs typeface="Arial" pitchFamily="34" charset="0"/>
            </a:endParaRPr>
          </a:p>
        </p:txBody>
      </p:sp>
      <p:sp>
        <p:nvSpPr>
          <p:cNvPr id="10" name="Rectangle 9"/>
          <p:cNvSpPr/>
          <p:nvPr/>
        </p:nvSpPr>
        <p:spPr bwMode="auto">
          <a:xfrm>
            <a:off x="3624259" y="3262919"/>
            <a:ext cx="1785941" cy="597056"/>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25,964</a:t>
            </a:r>
            <a:endParaRPr lang="en-US" sz="2000" b="1" dirty="0">
              <a:latin typeface="Helvetica Neue LT Std"/>
              <a:cs typeface="Arial" pitchFamily="34" charset="0"/>
            </a:endParaRPr>
          </a:p>
        </p:txBody>
      </p:sp>
      <p:sp>
        <p:nvSpPr>
          <p:cNvPr id="11" name="Rectangle 10"/>
          <p:cNvSpPr/>
          <p:nvPr/>
        </p:nvSpPr>
        <p:spPr bwMode="auto">
          <a:xfrm>
            <a:off x="5562611" y="2488374"/>
            <a:ext cx="1857364" cy="559626"/>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 43,691</a:t>
            </a:r>
            <a:endParaRPr lang="en-US" sz="2000" b="1" dirty="0">
              <a:solidFill>
                <a:srgbClr val="006600"/>
              </a:solidFill>
              <a:latin typeface="Helvetica Neue LT Std"/>
              <a:cs typeface="Arial" pitchFamily="34" charset="0"/>
            </a:endParaRPr>
          </a:p>
        </p:txBody>
      </p:sp>
      <p:sp>
        <p:nvSpPr>
          <p:cNvPr id="12" name="Rectangle 11"/>
          <p:cNvSpPr/>
          <p:nvPr/>
        </p:nvSpPr>
        <p:spPr bwMode="auto">
          <a:xfrm>
            <a:off x="5562611" y="3276600"/>
            <a:ext cx="1857364" cy="60959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34,106</a:t>
            </a:r>
            <a:endParaRPr lang="en-US" sz="2000" b="1" dirty="0">
              <a:solidFill>
                <a:srgbClr val="006600"/>
              </a:solidFill>
              <a:latin typeface="Helvetica Neue LT Std"/>
              <a:cs typeface="Arial" pitchFamily="34" charset="0"/>
            </a:endParaRPr>
          </a:p>
        </p:txBody>
      </p:sp>
      <p:sp>
        <p:nvSpPr>
          <p:cNvPr id="14" name="Pentagon 13"/>
          <p:cNvSpPr/>
          <p:nvPr/>
        </p:nvSpPr>
        <p:spPr bwMode="auto">
          <a:xfrm>
            <a:off x="395305" y="2539586"/>
            <a:ext cx="3228959" cy="4572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a:solidFill>
                  <a:schemeClr val="tx1"/>
                </a:solidFill>
                <a:latin typeface="Helvetica Neue LT Std"/>
                <a:ea typeface="Verdana" pitchFamily="34" charset="0"/>
                <a:cs typeface="Verdana" pitchFamily="34" charset="0"/>
              </a:rPr>
              <a:t>Profit before tax</a:t>
            </a:r>
          </a:p>
        </p:txBody>
      </p:sp>
      <p:sp>
        <p:nvSpPr>
          <p:cNvPr id="15" name="Pentagon 14"/>
          <p:cNvSpPr/>
          <p:nvPr/>
        </p:nvSpPr>
        <p:spPr bwMode="auto">
          <a:xfrm>
            <a:off x="395297" y="1828800"/>
            <a:ext cx="3209076" cy="6096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Revenue</a:t>
            </a:r>
            <a:endParaRPr lang="en-US" sz="2100" b="1" dirty="0">
              <a:solidFill>
                <a:schemeClr val="tx1"/>
              </a:solidFill>
              <a:latin typeface="Helvetica Neue LT Std"/>
              <a:ea typeface="Verdana" pitchFamily="34" charset="0"/>
              <a:cs typeface="Verdana" pitchFamily="34" charset="0"/>
            </a:endParaRPr>
          </a:p>
        </p:txBody>
      </p:sp>
      <p:grpSp>
        <p:nvGrpSpPr>
          <p:cNvPr id="12323" name="Group 47"/>
          <p:cNvGrpSpPr>
            <a:grpSpLocks/>
          </p:cNvGrpSpPr>
          <p:nvPr/>
        </p:nvGrpSpPr>
        <p:grpSpPr bwMode="auto">
          <a:xfrm>
            <a:off x="3621197" y="4952996"/>
            <a:ext cx="3798777" cy="609602"/>
            <a:chOff x="3483398" y="5022865"/>
            <a:chExt cx="3885745" cy="1041416"/>
          </a:xfrm>
        </p:grpSpPr>
        <p:sp>
          <p:nvSpPr>
            <p:cNvPr id="18" name="Rectangle 17"/>
            <p:cNvSpPr/>
            <p:nvPr/>
          </p:nvSpPr>
          <p:spPr bwMode="auto">
            <a:xfrm>
              <a:off x="3483398" y="5022865"/>
              <a:ext cx="1829960" cy="1041414"/>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5.0 </a:t>
              </a:r>
              <a:r>
                <a:rPr lang="en-US" sz="2000" b="1" dirty="0" err="1">
                  <a:latin typeface="Helvetica Neue LT Std"/>
                  <a:cs typeface="Arial" pitchFamily="34" charset="0"/>
                </a:rPr>
                <a:t>sen</a:t>
              </a:r>
              <a:endParaRPr lang="en-US" sz="2000" b="1" dirty="0">
                <a:latin typeface="Helvetica Neue LT Std"/>
                <a:cs typeface="Arial" pitchFamily="34" charset="0"/>
              </a:endParaRPr>
            </a:p>
          </p:txBody>
        </p:sp>
        <p:sp>
          <p:nvSpPr>
            <p:cNvPr id="19" name="Rectangle 18"/>
            <p:cNvSpPr/>
            <p:nvPr/>
          </p:nvSpPr>
          <p:spPr bwMode="auto">
            <a:xfrm>
              <a:off x="5469247" y="5022868"/>
              <a:ext cx="1899896" cy="1041413"/>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5.0 </a:t>
              </a:r>
              <a:r>
                <a:rPr lang="en-US" sz="2000" b="1" dirty="0" err="1" smtClean="0">
                  <a:solidFill>
                    <a:srgbClr val="006600"/>
                  </a:solidFill>
                  <a:latin typeface="Helvetica Neue LT Std"/>
                  <a:cs typeface="Arial" pitchFamily="34" charset="0"/>
                </a:rPr>
                <a:t>sen</a:t>
              </a:r>
              <a:endParaRPr lang="en-US" sz="2000" b="1" dirty="0">
                <a:solidFill>
                  <a:srgbClr val="006600"/>
                </a:solidFill>
                <a:latin typeface="Helvetica Neue LT Std"/>
                <a:cs typeface="Arial" pitchFamily="34" charset="0"/>
              </a:endParaRPr>
            </a:p>
          </p:txBody>
        </p:sp>
      </p:grpSp>
      <p:sp>
        <p:nvSpPr>
          <p:cNvPr id="12336" name="Rectangle 26"/>
          <p:cNvSpPr>
            <a:spLocks noChangeArrowheads="1"/>
          </p:cNvSpPr>
          <p:nvPr/>
        </p:nvSpPr>
        <p:spPr bwMode="auto">
          <a:xfrm>
            <a:off x="5391150" y="1295400"/>
            <a:ext cx="2305050" cy="369332"/>
          </a:xfrm>
          <a:prstGeom prst="rect">
            <a:avLst/>
          </a:prstGeom>
          <a:noFill/>
          <a:ln w="9525">
            <a:noFill/>
            <a:miter lim="800000"/>
            <a:headEnd/>
            <a:tailEnd/>
          </a:ln>
        </p:spPr>
        <p:txBody>
          <a:bodyPr wrap="square">
            <a:spAutoFit/>
          </a:bodyPr>
          <a:lstStyle/>
          <a:p>
            <a:pPr algn="ctr"/>
            <a:r>
              <a:rPr lang="en-US" b="1" dirty="0" smtClean="0">
                <a:latin typeface="Helvetica Neue LT Std"/>
              </a:rPr>
              <a:t> FY2015 </a:t>
            </a:r>
            <a:r>
              <a:rPr lang="en-US" b="1" dirty="0">
                <a:latin typeface="Helvetica Neue LT Std"/>
              </a:rPr>
              <a:t>(RM’000</a:t>
            </a:r>
            <a:r>
              <a:rPr lang="en-US" b="1" dirty="0" smtClean="0">
                <a:latin typeface="Helvetica Neue LT Std"/>
              </a:rPr>
              <a:t>)</a:t>
            </a:r>
          </a:p>
        </p:txBody>
      </p:sp>
      <p:sp>
        <p:nvSpPr>
          <p:cNvPr id="12337" name="Rectangle 27"/>
          <p:cNvSpPr>
            <a:spLocks noChangeArrowheads="1"/>
          </p:cNvSpPr>
          <p:nvPr/>
        </p:nvSpPr>
        <p:spPr bwMode="auto">
          <a:xfrm>
            <a:off x="3344750" y="1307068"/>
            <a:ext cx="2178289" cy="369332"/>
          </a:xfrm>
          <a:prstGeom prst="rect">
            <a:avLst/>
          </a:prstGeom>
          <a:noFill/>
          <a:ln w="9525">
            <a:noFill/>
            <a:miter lim="800000"/>
            <a:headEnd/>
            <a:tailEnd/>
          </a:ln>
        </p:spPr>
        <p:txBody>
          <a:bodyPr wrap="square">
            <a:spAutoFit/>
          </a:bodyPr>
          <a:lstStyle/>
          <a:p>
            <a:r>
              <a:rPr lang="en-US" b="1" dirty="0" smtClean="0">
                <a:solidFill>
                  <a:srgbClr val="000000"/>
                </a:solidFill>
                <a:latin typeface="Helvetica Neue LT Std"/>
              </a:rPr>
              <a:t>FY2016 (RM’000)</a:t>
            </a:r>
          </a:p>
        </p:txBody>
      </p:sp>
      <p:sp>
        <p:nvSpPr>
          <p:cNvPr id="12338" name="Rectangle 28"/>
          <p:cNvSpPr>
            <a:spLocks noChangeArrowheads="1"/>
          </p:cNvSpPr>
          <p:nvPr/>
        </p:nvSpPr>
        <p:spPr bwMode="auto">
          <a:xfrm>
            <a:off x="7660386" y="1295400"/>
            <a:ext cx="1290828" cy="923330"/>
          </a:xfrm>
          <a:prstGeom prst="rect">
            <a:avLst/>
          </a:prstGeom>
          <a:noFill/>
          <a:ln w="9525">
            <a:noFill/>
            <a:miter lim="800000"/>
            <a:headEnd/>
            <a:tailEnd/>
          </a:ln>
        </p:spPr>
        <p:txBody>
          <a:bodyPr wrap="square">
            <a:spAutoFit/>
          </a:bodyPr>
          <a:lstStyle/>
          <a:p>
            <a:pPr algn="ctr"/>
            <a:r>
              <a:rPr lang="en-US" b="1" dirty="0" smtClean="0">
                <a:latin typeface="Helvetica Neue LT Std"/>
              </a:rPr>
              <a:t>Change</a:t>
            </a:r>
          </a:p>
          <a:p>
            <a:pPr algn="ctr"/>
            <a:endParaRPr lang="en-US" b="1" dirty="0" smtClean="0">
              <a:latin typeface="Helvetica Neue LT Std"/>
            </a:endParaRPr>
          </a:p>
          <a:p>
            <a:endParaRPr lang="en-MY" dirty="0">
              <a:latin typeface="Helvetica Neue LT Std"/>
            </a:endParaRPr>
          </a:p>
        </p:txBody>
      </p:sp>
      <p:sp>
        <p:nvSpPr>
          <p:cNvPr id="12339" name="Rectangle 29"/>
          <p:cNvSpPr>
            <a:spLocks noChangeArrowheads="1"/>
          </p:cNvSpPr>
          <p:nvPr/>
        </p:nvSpPr>
        <p:spPr bwMode="auto">
          <a:xfrm>
            <a:off x="7924800" y="3470702"/>
            <a:ext cx="914400" cy="369332"/>
          </a:xfrm>
          <a:prstGeom prst="rect">
            <a:avLst/>
          </a:prstGeom>
          <a:noFill/>
          <a:ln w="9525">
            <a:noFill/>
            <a:miter lim="800000"/>
            <a:headEnd/>
            <a:tailEnd/>
          </a:ln>
        </p:spPr>
        <p:txBody>
          <a:bodyPr wrap="square">
            <a:spAutoFit/>
          </a:bodyPr>
          <a:lstStyle/>
          <a:p>
            <a:pPr algn="r"/>
            <a:r>
              <a:rPr lang="en-US" b="1" dirty="0" smtClean="0">
                <a:latin typeface="Helvetica Neue LT Std"/>
              </a:rPr>
              <a:t> 23.9%</a:t>
            </a:r>
            <a:endParaRPr lang="en-US" b="1" dirty="0">
              <a:latin typeface="Helvetica Neue LT Std"/>
            </a:endParaRPr>
          </a:p>
        </p:txBody>
      </p:sp>
      <p:sp>
        <p:nvSpPr>
          <p:cNvPr id="31" name="Pentagon 30"/>
          <p:cNvSpPr/>
          <p:nvPr/>
        </p:nvSpPr>
        <p:spPr bwMode="auto">
          <a:xfrm>
            <a:off x="346523" y="4079586"/>
            <a:ext cx="3257850" cy="6858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 Earnings per share</a:t>
            </a:r>
            <a:endParaRPr lang="en-US" sz="2100" b="1" dirty="0">
              <a:solidFill>
                <a:schemeClr val="tx1"/>
              </a:solidFill>
              <a:latin typeface="Helvetica Neue LT Std"/>
              <a:ea typeface="Verdana" pitchFamily="34" charset="0"/>
              <a:cs typeface="Verdana" pitchFamily="34" charset="0"/>
            </a:endParaRPr>
          </a:p>
        </p:txBody>
      </p:sp>
      <p:grpSp>
        <p:nvGrpSpPr>
          <p:cNvPr id="37" name="Group 47"/>
          <p:cNvGrpSpPr>
            <a:grpSpLocks/>
          </p:cNvGrpSpPr>
          <p:nvPr/>
        </p:nvGrpSpPr>
        <p:grpSpPr bwMode="auto">
          <a:xfrm>
            <a:off x="3624265" y="5791205"/>
            <a:ext cx="3795709" cy="609600"/>
            <a:chOff x="3567096" y="5210194"/>
            <a:chExt cx="3795722" cy="609606"/>
          </a:xfrm>
        </p:grpSpPr>
        <p:sp>
          <p:nvSpPr>
            <p:cNvPr id="38" name="Rectangle 37"/>
            <p:cNvSpPr/>
            <p:nvPr/>
          </p:nvSpPr>
          <p:spPr bwMode="auto">
            <a:xfrm>
              <a:off x="3567096" y="5210194"/>
              <a:ext cx="1785941" cy="609606"/>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27.5%</a:t>
              </a:r>
              <a:endParaRPr lang="en-US" sz="2000" b="1" dirty="0">
                <a:latin typeface="Helvetica Neue LT Std"/>
                <a:cs typeface="Arial" pitchFamily="34" charset="0"/>
              </a:endParaRPr>
            </a:p>
          </p:txBody>
        </p:sp>
        <p:sp>
          <p:nvSpPr>
            <p:cNvPr id="39" name="Rectangle 38"/>
            <p:cNvSpPr/>
            <p:nvPr/>
          </p:nvSpPr>
          <p:spPr bwMode="auto">
            <a:xfrm>
              <a:off x="5534012" y="5210196"/>
              <a:ext cx="1828806" cy="60960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24.9%</a:t>
              </a:r>
              <a:endParaRPr lang="en-US" sz="2000" b="1" dirty="0">
                <a:solidFill>
                  <a:srgbClr val="006600"/>
                </a:solidFill>
                <a:latin typeface="Helvetica Neue LT Std"/>
                <a:cs typeface="Arial" pitchFamily="34" charset="0"/>
              </a:endParaRPr>
            </a:p>
          </p:txBody>
        </p:sp>
      </p:grpSp>
      <p:sp>
        <p:nvSpPr>
          <p:cNvPr id="43" name="Pentagon 42"/>
          <p:cNvSpPr/>
          <p:nvPr/>
        </p:nvSpPr>
        <p:spPr bwMode="auto">
          <a:xfrm>
            <a:off x="381000" y="3352801"/>
            <a:ext cx="3223373" cy="5334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Profit for the year </a:t>
            </a:r>
          </a:p>
        </p:txBody>
      </p:sp>
      <p:sp>
        <p:nvSpPr>
          <p:cNvPr id="44" name="Rectangle 43"/>
          <p:cNvSpPr/>
          <p:nvPr/>
        </p:nvSpPr>
        <p:spPr bwMode="auto">
          <a:xfrm>
            <a:off x="3624259" y="4058541"/>
            <a:ext cx="1785941" cy="639634"/>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18.2 </a:t>
            </a:r>
            <a:r>
              <a:rPr lang="en-US" sz="2000" b="1" dirty="0" err="1" smtClean="0">
                <a:latin typeface="Helvetica Neue LT Std"/>
                <a:cs typeface="Arial" pitchFamily="34" charset="0"/>
              </a:rPr>
              <a:t>sen</a:t>
            </a:r>
            <a:endParaRPr lang="en-US" sz="2000" b="1" dirty="0">
              <a:latin typeface="Helvetica Neue LT Std"/>
              <a:cs typeface="Arial" pitchFamily="34" charset="0"/>
            </a:endParaRPr>
          </a:p>
        </p:txBody>
      </p:sp>
      <p:sp>
        <p:nvSpPr>
          <p:cNvPr id="45" name="Rectangle 44"/>
          <p:cNvSpPr/>
          <p:nvPr/>
        </p:nvSpPr>
        <p:spPr bwMode="auto">
          <a:xfrm>
            <a:off x="5562611" y="4079586"/>
            <a:ext cx="1857364" cy="618589"/>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20.1 </a:t>
            </a:r>
            <a:r>
              <a:rPr lang="en-US" sz="2000" b="1" dirty="0" err="1" smtClean="0">
                <a:solidFill>
                  <a:srgbClr val="006600"/>
                </a:solidFill>
                <a:latin typeface="Helvetica Neue LT Std"/>
                <a:cs typeface="Arial" pitchFamily="34" charset="0"/>
              </a:rPr>
              <a:t>sen</a:t>
            </a:r>
            <a:r>
              <a:rPr lang="en-US" sz="2000" b="1" dirty="0" smtClean="0">
                <a:solidFill>
                  <a:srgbClr val="006600"/>
                </a:solidFill>
                <a:latin typeface="Helvetica Neue LT Std"/>
                <a:cs typeface="Arial" pitchFamily="34" charset="0"/>
              </a:rPr>
              <a:t> </a:t>
            </a:r>
            <a:endParaRPr lang="en-US" sz="2000" b="1" dirty="0">
              <a:solidFill>
                <a:srgbClr val="006600"/>
              </a:solidFill>
              <a:latin typeface="Helvetica Neue LT Std"/>
              <a:cs typeface="Arial" pitchFamily="34" charset="0"/>
            </a:endParaRPr>
          </a:p>
        </p:txBody>
      </p:sp>
      <p:sp>
        <p:nvSpPr>
          <p:cNvPr id="47" name="Rectangle 29"/>
          <p:cNvSpPr>
            <a:spLocks noChangeArrowheads="1"/>
          </p:cNvSpPr>
          <p:nvPr/>
        </p:nvSpPr>
        <p:spPr bwMode="auto">
          <a:xfrm>
            <a:off x="8001000" y="4191000"/>
            <a:ext cx="838200" cy="369332"/>
          </a:xfrm>
          <a:prstGeom prst="rect">
            <a:avLst/>
          </a:prstGeom>
          <a:noFill/>
          <a:ln w="9525">
            <a:noFill/>
            <a:miter lim="800000"/>
            <a:headEnd/>
            <a:tailEnd/>
          </a:ln>
        </p:spPr>
        <p:txBody>
          <a:bodyPr wrap="square">
            <a:spAutoFit/>
          </a:bodyPr>
          <a:lstStyle/>
          <a:p>
            <a:pPr algn="r"/>
            <a:r>
              <a:rPr lang="en-US" b="1" dirty="0" smtClean="0">
                <a:latin typeface="Helvetica Neue LT Std"/>
              </a:rPr>
              <a:t>9.5%</a:t>
            </a:r>
            <a:endParaRPr lang="en-US" b="1" dirty="0">
              <a:latin typeface="Helvetica Neue LT Std"/>
            </a:endParaRPr>
          </a:p>
        </p:txBody>
      </p:sp>
      <p:sp>
        <p:nvSpPr>
          <p:cNvPr id="53" name="Pentagon 52"/>
          <p:cNvSpPr/>
          <p:nvPr/>
        </p:nvSpPr>
        <p:spPr bwMode="auto">
          <a:xfrm>
            <a:off x="416919" y="4912174"/>
            <a:ext cx="3207346" cy="6858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Dividend (net)</a:t>
            </a:r>
            <a:endParaRPr lang="en-US" sz="2100" b="1" dirty="0">
              <a:solidFill>
                <a:schemeClr val="tx1"/>
              </a:solidFill>
              <a:latin typeface="Helvetica Neue LT Std"/>
              <a:ea typeface="Verdana" pitchFamily="34" charset="0"/>
              <a:cs typeface="Verdana" pitchFamily="34" charset="0"/>
            </a:endParaRPr>
          </a:p>
        </p:txBody>
      </p:sp>
      <p:sp>
        <p:nvSpPr>
          <p:cNvPr id="41" name="Up Arrow 40"/>
          <p:cNvSpPr/>
          <p:nvPr/>
        </p:nvSpPr>
        <p:spPr>
          <a:xfrm flipV="1">
            <a:off x="7696200" y="2627828"/>
            <a:ext cx="228600" cy="42017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MY"/>
          </a:p>
        </p:txBody>
      </p:sp>
      <p:sp>
        <p:nvSpPr>
          <p:cNvPr id="42" name="Up Arrow 41"/>
          <p:cNvSpPr/>
          <p:nvPr/>
        </p:nvSpPr>
        <p:spPr>
          <a:xfrm flipV="1">
            <a:off x="7696200" y="3466028"/>
            <a:ext cx="228600" cy="42017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MY"/>
          </a:p>
        </p:txBody>
      </p:sp>
      <p:sp>
        <p:nvSpPr>
          <p:cNvPr id="46" name="Up Arrow 45"/>
          <p:cNvSpPr/>
          <p:nvPr/>
        </p:nvSpPr>
        <p:spPr>
          <a:xfrm flipV="1">
            <a:off x="7696200" y="4228028"/>
            <a:ext cx="228600" cy="42017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MY"/>
          </a:p>
        </p:txBody>
      </p:sp>
      <p:sp>
        <p:nvSpPr>
          <p:cNvPr id="48" name="Up Arrow 47"/>
          <p:cNvSpPr/>
          <p:nvPr/>
        </p:nvSpPr>
        <p:spPr>
          <a:xfrm flipV="1">
            <a:off x="7714508" y="1838408"/>
            <a:ext cx="228600" cy="42017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MY">
              <a:ln>
                <a:solidFill>
                  <a:srgbClr val="FF0000"/>
                </a:solidFill>
              </a:ln>
              <a:solidFill>
                <a:srgbClr val="FF3300"/>
              </a:solidFill>
            </a:endParaRPr>
          </a:p>
        </p:txBody>
      </p:sp>
      <p:sp>
        <p:nvSpPr>
          <p:cNvPr id="3" name="Rectangle 2"/>
          <p:cNvSpPr/>
          <p:nvPr/>
        </p:nvSpPr>
        <p:spPr>
          <a:xfrm>
            <a:off x="416919" y="5911338"/>
            <a:ext cx="3187454" cy="415498"/>
          </a:xfrm>
          <a:prstGeom prst="rect">
            <a:avLst/>
          </a:prstGeom>
        </p:spPr>
        <p:txBody>
          <a:bodyPr wrap="square">
            <a:spAutoFit/>
          </a:bodyPr>
          <a:lstStyle/>
          <a:p>
            <a:pPr fontAlgn="auto">
              <a:spcBef>
                <a:spcPts val="0"/>
              </a:spcBef>
              <a:spcAft>
                <a:spcPts val="0"/>
              </a:spcAft>
              <a:defRPr/>
            </a:pPr>
            <a:r>
              <a:rPr lang="en-US" sz="2100" b="1" dirty="0" smtClean="0">
                <a:latin typeface="Helvetica Neue LT Std"/>
                <a:ea typeface="Verdana" pitchFamily="34" charset="0"/>
                <a:cs typeface="Verdana" pitchFamily="34" charset="0"/>
              </a:rPr>
              <a:t>Dividend pay-out ratio</a:t>
            </a:r>
            <a:endParaRPr lang="en-US" sz="2100" b="1" dirty="0">
              <a:latin typeface="Helvetica Neue LT Std"/>
              <a:ea typeface="Verdana" pitchFamily="34" charset="0"/>
              <a:cs typeface="Verdana" pitchFamily="34" charset="0"/>
            </a:endParaRPr>
          </a:p>
        </p:txBody>
      </p:sp>
      <p:sp>
        <p:nvSpPr>
          <p:cNvPr id="49" name="Up Arrow 48"/>
          <p:cNvSpPr/>
          <p:nvPr/>
        </p:nvSpPr>
        <p:spPr>
          <a:xfrm>
            <a:off x="7696200" y="5911338"/>
            <a:ext cx="228600" cy="381000"/>
          </a:xfrm>
          <a:prstGeom prst="up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srgbClr val="FF0000"/>
              </a:solidFill>
            </a:endParaRPr>
          </a:p>
        </p:txBody>
      </p:sp>
      <p:sp>
        <p:nvSpPr>
          <p:cNvPr id="4" name="Rectangle 3"/>
          <p:cNvSpPr/>
          <p:nvPr/>
        </p:nvSpPr>
        <p:spPr>
          <a:xfrm>
            <a:off x="8000509" y="5923006"/>
            <a:ext cx="838691" cy="369332"/>
          </a:xfrm>
          <a:prstGeom prst="rect">
            <a:avLst/>
          </a:prstGeom>
        </p:spPr>
        <p:txBody>
          <a:bodyPr wrap="none">
            <a:spAutoFit/>
          </a:bodyPr>
          <a:lstStyle/>
          <a:p>
            <a:pPr algn="r"/>
            <a:r>
              <a:rPr lang="en-US" b="1" dirty="0" smtClean="0">
                <a:latin typeface="Helvetica Neue LT Std"/>
              </a:rPr>
              <a:t>10.4%</a:t>
            </a:r>
            <a:endParaRPr lang="en-US" b="1" dirty="0">
              <a:latin typeface="Helvetica Neue LT Std"/>
            </a:endParaRPr>
          </a:p>
        </p:txBody>
      </p:sp>
      <p:sp>
        <p:nvSpPr>
          <p:cNvPr id="13" name="Rectangle 12"/>
          <p:cNvSpPr/>
          <p:nvPr/>
        </p:nvSpPr>
        <p:spPr>
          <a:xfrm>
            <a:off x="7540830" y="5088521"/>
            <a:ext cx="1498875" cy="369332"/>
          </a:xfrm>
          <a:prstGeom prst="rect">
            <a:avLst/>
          </a:prstGeom>
        </p:spPr>
        <p:txBody>
          <a:bodyPr wrap="square">
            <a:spAutoFit/>
          </a:bodyPr>
          <a:lstStyle/>
          <a:p>
            <a:pPr algn="ctr"/>
            <a:r>
              <a:rPr lang="en-US" b="1" dirty="0" smtClean="0">
                <a:latin typeface="Helvetica Neue LT Std"/>
              </a:rPr>
              <a:t>No change</a:t>
            </a:r>
            <a:endParaRPr lang="en-US" b="1" dirty="0">
              <a:latin typeface="Helvetica Neue LT Std"/>
            </a:endParaRPr>
          </a:p>
        </p:txBody>
      </p:sp>
      <p:sp>
        <p:nvSpPr>
          <p:cNvPr id="16" name="Slide Number Placeholder 15"/>
          <p:cNvSpPr>
            <a:spLocks noGrp="1"/>
          </p:cNvSpPr>
          <p:nvPr>
            <p:ph type="sldNum" sz="quarter" idx="12"/>
          </p:nvPr>
        </p:nvSpPr>
        <p:spPr/>
        <p:txBody>
          <a:bodyPr/>
          <a:lstStyle/>
          <a:p>
            <a:pPr>
              <a:defRPr/>
            </a:pPr>
            <a:fld id="{1CF5F1B9-6C89-4C76-9439-86894C569EF9}" type="slidenum">
              <a:rPr lang="en-US" smtClean="0"/>
              <a:pPr>
                <a:defRPr/>
              </a:pPr>
              <a:t>5</a:t>
            </a:fld>
            <a:endParaRPr lang="en-US" dirty="0"/>
          </a:p>
        </p:txBody>
      </p:sp>
    </p:spTree>
    <p:extLst>
      <p:ext uri="{BB962C8B-B14F-4D97-AF65-F5344CB8AC3E}">
        <p14:creationId xmlns:p14="http://schemas.microsoft.com/office/powerpoint/2010/main" val="1626636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2"/>
          <p:cNvSpPr txBox="1">
            <a:spLocks noChangeArrowheads="1"/>
          </p:cNvSpPr>
          <p:nvPr/>
        </p:nvSpPr>
        <p:spPr>
          <a:xfrm>
            <a:off x="1524000" y="152400"/>
            <a:ext cx="7388225" cy="914400"/>
          </a:xfrm>
          <a:prstGeom prst="rect">
            <a:avLst/>
          </a:prstGeom>
        </p:spPr>
        <p:txBody>
          <a:bodyPr/>
          <a:lstStyle/>
          <a:p>
            <a:pPr fontAlgn="auto">
              <a:spcBef>
                <a:spcPts val="0"/>
              </a:spcBef>
              <a:spcAft>
                <a:spcPts val="0"/>
              </a:spcAft>
              <a:defRPr/>
            </a:pPr>
            <a:r>
              <a:rPr lang="en-US" sz="2400" b="1" kern="0" dirty="0" smtClean="0">
                <a:solidFill>
                  <a:srgbClr val="0000CC"/>
                </a:solidFill>
                <a:latin typeface="Helvetica Neue LT Std"/>
                <a:ea typeface="Verdana" pitchFamily="34" charset="0"/>
                <a:cs typeface="Verdana" pitchFamily="34" charset="0"/>
              </a:rPr>
              <a:t>SELECTED FINANCIAL HIGHLIGHTS </a:t>
            </a:r>
          </a:p>
          <a:p>
            <a:pPr fontAlgn="auto">
              <a:spcBef>
                <a:spcPts val="0"/>
              </a:spcBef>
              <a:spcAft>
                <a:spcPts val="0"/>
              </a:spcAft>
              <a:defRPr/>
            </a:pPr>
            <a:r>
              <a:rPr lang="en-US" sz="2400" b="1" kern="0" dirty="0" smtClean="0">
                <a:solidFill>
                  <a:srgbClr val="0000CC"/>
                </a:solidFill>
                <a:latin typeface="Helvetica Neue LT Std"/>
                <a:ea typeface="Verdana" pitchFamily="34" charset="0"/>
                <a:cs typeface="Verdana" pitchFamily="34" charset="0"/>
              </a:rPr>
              <a:t> - FY2016 Vs FY2015</a:t>
            </a:r>
            <a:endParaRPr lang="en-US" sz="2400" b="1" kern="0" dirty="0">
              <a:solidFill>
                <a:srgbClr val="0000CC"/>
              </a:solidFill>
              <a:latin typeface="Helvetica Neue LT Std"/>
              <a:ea typeface="Verdana" pitchFamily="34" charset="0"/>
              <a:cs typeface="Verdana" pitchFamily="34" charset="0"/>
            </a:endParaRPr>
          </a:p>
        </p:txBody>
      </p:sp>
      <p:sp>
        <p:nvSpPr>
          <p:cNvPr id="12" name="Rectangle 11"/>
          <p:cNvSpPr/>
          <p:nvPr/>
        </p:nvSpPr>
        <p:spPr bwMode="auto">
          <a:xfrm>
            <a:off x="3624259" y="2057400"/>
            <a:ext cx="1785941" cy="609600"/>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626,372</a:t>
            </a:r>
            <a:endParaRPr lang="en-US" sz="2000" b="1" dirty="0">
              <a:latin typeface="Helvetica Neue LT Std"/>
              <a:cs typeface="Arial" pitchFamily="34" charset="0"/>
            </a:endParaRPr>
          </a:p>
        </p:txBody>
      </p:sp>
      <p:sp>
        <p:nvSpPr>
          <p:cNvPr id="25" name="Rectangle 24"/>
          <p:cNvSpPr/>
          <p:nvPr/>
        </p:nvSpPr>
        <p:spPr bwMode="auto">
          <a:xfrm>
            <a:off x="5638800" y="2057400"/>
            <a:ext cx="1828800" cy="57154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 604,922</a:t>
            </a:r>
            <a:endParaRPr lang="en-US" sz="2000" b="1" dirty="0">
              <a:solidFill>
                <a:srgbClr val="006600"/>
              </a:solidFill>
              <a:latin typeface="Helvetica Neue LT Std"/>
              <a:cs typeface="Arial" pitchFamily="34" charset="0"/>
            </a:endParaRPr>
          </a:p>
        </p:txBody>
      </p:sp>
      <p:sp>
        <p:nvSpPr>
          <p:cNvPr id="31" name="Rectangle 30"/>
          <p:cNvSpPr/>
          <p:nvPr/>
        </p:nvSpPr>
        <p:spPr bwMode="auto">
          <a:xfrm>
            <a:off x="3276600" y="1371600"/>
            <a:ext cx="2286000" cy="596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smtClean="0">
                <a:solidFill>
                  <a:schemeClr val="tx1"/>
                </a:solidFill>
                <a:latin typeface="Helvetica Neue LT Std"/>
                <a:cs typeface="Arial" pitchFamily="34" charset="0"/>
              </a:rPr>
              <a:t>    FY2016 </a:t>
            </a:r>
            <a:r>
              <a:rPr lang="en-US" b="1" dirty="0">
                <a:solidFill>
                  <a:schemeClr val="tx1"/>
                </a:solidFill>
                <a:latin typeface="Helvetica Neue LT Std"/>
                <a:cs typeface="Arial" pitchFamily="34" charset="0"/>
              </a:rPr>
              <a:t>(RM’000)</a:t>
            </a:r>
          </a:p>
        </p:txBody>
      </p:sp>
      <p:sp>
        <p:nvSpPr>
          <p:cNvPr id="32" name="Rectangle 31"/>
          <p:cNvSpPr/>
          <p:nvPr/>
        </p:nvSpPr>
        <p:spPr bwMode="auto">
          <a:xfrm>
            <a:off x="5486400" y="1371600"/>
            <a:ext cx="2133600" cy="596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smtClean="0">
                <a:solidFill>
                  <a:schemeClr val="tx1"/>
                </a:solidFill>
                <a:latin typeface="Helvetica Neue LT Std"/>
                <a:ea typeface="Verdana" pitchFamily="34" charset="0"/>
                <a:cs typeface="Verdana" pitchFamily="34" charset="0"/>
              </a:rPr>
              <a:t>FY2015 </a:t>
            </a:r>
            <a:r>
              <a:rPr lang="en-US" b="1" dirty="0">
                <a:solidFill>
                  <a:schemeClr val="tx1"/>
                </a:solidFill>
                <a:latin typeface="Helvetica Neue LT Std"/>
                <a:ea typeface="Verdana" pitchFamily="34" charset="0"/>
                <a:cs typeface="Verdana" pitchFamily="34" charset="0"/>
              </a:rPr>
              <a:t>(RM’000)</a:t>
            </a:r>
          </a:p>
        </p:txBody>
      </p:sp>
      <p:sp>
        <p:nvSpPr>
          <p:cNvPr id="33" name="Rectangle 32"/>
          <p:cNvSpPr/>
          <p:nvPr/>
        </p:nvSpPr>
        <p:spPr bwMode="auto">
          <a:xfrm>
            <a:off x="7315200" y="1447800"/>
            <a:ext cx="1714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smtClean="0">
              <a:solidFill>
                <a:schemeClr val="tx1"/>
              </a:solidFill>
              <a:latin typeface="Helvetica Neue LT Std"/>
              <a:cs typeface="Arial" pitchFamily="34" charset="0"/>
            </a:endParaRPr>
          </a:p>
          <a:p>
            <a:pPr algn="ctr" fontAlgn="auto">
              <a:spcBef>
                <a:spcPts val="0"/>
              </a:spcBef>
              <a:spcAft>
                <a:spcPts val="0"/>
              </a:spcAft>
              <a:defRPr/>
            </a:pPr>
            <a:r>
              <a:rPr lang="en-US" b="1" dirty="0" smtClean="0">
                <a:solidFill>
                  <a:schemeClr val="tx1"/>
                </a:solidFill>
                <a:latin typeface="Helvetica Neue LT Std"/>
                <a:cs typeface="Arial" pitchFamily="34" charset="0"/>
              </a:rPr>
              <a:t>  </a:t>
            </a:r>
            <a:r>
              <a:rPr lang="en-US" b="1" dirty="0">
                <a:solidFill>
                  <a:schemeClr val="tx1"/>
                </a:solidFill>
                <a:latin typeface="Helvetica Neue LT Std"/>
                <a:cs typeface="Arial" pitchFamily="34" charset="0"/>
              </a:rPr>
              <a:t>Change</a:t>
            </a:r>
          </a:p>
          <a:p>
            <a:pPr algn="ctr" fontAlgn="auto">
              <a:spcBef>
                <a:spcPts val="0"/>
              </a:spcBef>
              <a:spcAft>
                <a:spcPts val="0"/>
              </a:spcAft>
              <a:defRPr/>
            </a:pPr>
            <a:endParaRPr lang="en-US" b="1" dirty="0">
              <a:solidFill>
                <a:schemeClr val="tx1"/>
              </a:solidFill>
              <a:latin typeface="Helvetica Neue LT Std"/>
              <a:cs typeface="Arial" pitchFamily="34" charset="0"/>
            </a:endParaRPr>
          </a:p>
        </p:txBody>
      </p:sp>
      <p:sp>
        <p:nvSpPr>
          <p:cNvPr id="34" name="Rectangle 33"/>
          <p:cNvSpPr/>
          <p:nvPr/>
        </p:nvSpPr>
        <p:spPr bwMode="auto">
          <a:xfrm>
            <a:off x="7848600" y="2133600"/>
            <a:ext cx="914400" cy="61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sz="2000" b="1" dirty="0" smtClean="0">
                <a:solidFill>
                  <a:schemeClr val="tx1"/>
                </a:solidFill>
                <a:latin typeface="Helvetica Neue LT Std"/>
                <a:cs typeface="Arial" pitchFamily="34" charset="0"/>
              </a:rPr>
              <a:t> 3.5%</a:t>
            </a:r>
            <a:endParaRPr lang="en-US" sz="2000" b="1" dirty="0">
              <a:solidFill>
                <a:schemeClr val="tx1"/>
              </a:solidFill>
              <a:latin typeface="Helvetica Neue LT Std"/>
              <a:cs typeface="Arial" pitchFamily="34" charset="0"/>
            </a:endParaRPr>
          </a:p>
        </p:txBody>
      </p:sp>
      <p:sp>
        <p:nvSpPr>
          <p:cNvPr id="35" name="Rectangle 34"/>
          <p:cNvSpPr/>
          <p:nvPr/>
        </p:nvSpPr>
        <p:spPr bwMode="auto">
          <a:xfrm>
            <a:off x="7786688" y="2819400"/>
            <a:ext cx="976312" cy="604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sz="2000" b="1" dirty="0" smtClean="0">
                <a:solidFill>
                  <a:schemeClr val="tx1"/>
                </a:solidFill>
                <a:latin typeface="Helvetica Neue LT Std"/>
                <a:cs typeface="Arial" pitchFamily="34" charset="0"/>
              </a:rPr>
              <a:t>  3.0%</a:t>
            </a:r>
            <a:endParaRPr lang="en-US" sz="2000" b="1" dirty="0">
              <a:solidFill>
                <a:schemeClr val="tx1"/>
              </a:solidFill>
              <a:latin typeface="Helvetica Neue LT Std"/>
              <a:cs typeface="Arial" pitchFamily="34" charset="0"/>
            </a:endParaRPr>
          </a:p>
        </p:txBody>
      </p:sp>
      <p:sp>
        <p:nvSpPr>
          <p:cNvPr id="42" name="Rectangle 41"/>
          <p:cNvSpPr/>
          <p:nvPr/>
        </p:nvSpPr>
        <p:spPr bwMode="auto">
          <a:xfrm>
            <a:off x="7924800" y="3733800"/>
            <a:ext cx="8382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chemeClr val="tx1"/>
                </a:solidFill>
                <a:latin typeface="Helvetica Neue LT Std"/>
                <a:cs typeface="Arial" pitchFamily="34" charset="0"/>
              </a:rPr>
              <a:t> 6.7%</a:t>
            </a:r>
            <a:endParaRPr lang="en-US" sz="2000" b="1" dirty="0">
              <a:solidFill>
                <a:schemeClr val="tx1"/>
              </a:solidFill>
              <a:latin typeface="Helvetica Neue LT Std"/>
              <a:cs typeface="Arial" pitchFamily="34" charset="0"/>
            </a:endParaRPr>
          </a:p>
        </p:txBody>
      </p:sp>
      <p:sp>
        <p:nvSpPr>
          <p:cNvPr id="60" name="Rectangle 59"/>
          <p:cNvSpPr/>
          <p:nvPr/>
        </p:nvSpPr>
        <p:spPr bwMode="auto">
          <a:xfrm>
            <a:off x="3624259" y="2819400"/>
            <a:ext cx="1785941" cy="642942"/>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67,854</a:t>
            </a:r>
            <a:endParaRPr lang="en-US" sz="2000" b="1" dirty="0">
              <a:latin typeface="Helvetica Neue LT Std"/>
              <a:cs typeface="Arial" pitchFamily="34" charset="0"/>
            </a:endParaRPr>
          </a:p>
        </p:txBody>
      </p:sp>
      <p:sp>
        <p:nvSpPr>
          <p:cNvPr id="61" name="Rectangle 60"/>
          <p:cNvSpPr/>
          <p:nvPr/>
        </p:nvSpPr>
        <p:spPr bwMode="auto">
          <a:xfrm>
            <a:off x="3624259" y="3657600"/>
            <a:ext cx="1785941" cy="597056"/>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225,424</a:t>
            </a:r>
            <a:endParaRPr lang="en-US" sz="2000" b="1" dirty="0">
              <a:latin typeface="Helvetica Neue LT Std"/>
              <a:cs typeface="Arial" pitchFamily="34" charset="0"/>
            </a:endParaRPr>
          </a:p>
        </p:txBody>
      </p:sp>
      <p:sp>
        <p:nvSpPr>
          <p:cNvPr id="64" name="Rectangle 63"/>
          <p:cNvSpPr/>
          <p:nvPr/>
        </p:nvSpPr>
        <p:spPr bwMode="auto">
          <a:xfrm>
            <a:off x="5638800" y="2819400"/>
            <a:ext cx="1828800" cy="595481"/>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   65,847</a:t>
            </a:r>
            <a:endParaRPr lang="en-US" sz="2000" b="1" dirty="0">
              <a:solidFill>
                <a:srgbClr val="006600"/>
              </a:solidFill>
              <a:latin typeface="Helvetica Neue LT Std"/>
              <a:cs typeface="Arial" pitchFamily="34" charset="0"/>
            </a:endParaRPr>
          </a:p>
        </p:txBody>
      </p:sp>
      <p:sp>
        <p:nvSpPr>
          <p:cNvPr id="65" name="Rectangle 64"/>
          <p:cNvSpPr/>
          <p:nvPr/>
        </p:nvSpPr>
        <p:spPr bwMode="auto">
          <a:xfrm>
            <a:off x="5667380" y="3657600"/>
            <a:ext cx="1800220" cy="602475"/>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 211,364</a:t>
            </a:r>
            <a:endParaRPr lang="en-US" sz="2000" b="1" dirty="0">
              <a:solidFill>
                <a:srgbClr val="006600"/>
              </a:solidFill>
              <a:latin typeface="Helvetica Neue LT Std"/>
              <a:cs typeface="Arial" pitchFamily="34" charset="0"/>
            </a:endParaRPr>
          </a:p>
        </p:txBody>
      </p:sp>
      <p:sp>
        <p:nvSpPr>
          <p:cNvPr id="74" name="Pentagon 73"/>
          <p:cNvSpPr/>
          <p:nvPr/>
        </p:nvSpPr>
        <p:spPr bwMode="auto">
          <a:xfrm>
            <a:off x="381000" y="3581400"/>
            <a:ext cx="3124200" cy="5334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Net Current Assets</a:t>
            </a:r>
            <a:endParaRPr lang="en-US" sz="2100" b="1" dirty="0">
              <a:solidFill>
                <a:schemeClr val="tx1"/>
              </a:solidFill>
              <a:latin typeface="Helvetica Neue LT Std"/>
              <a:ea typeface="Verdana" pitchFamily="34" charset="0"/>
              <a:cs typeface="Verdana" pitchFamily="34" charset="0"/>
            </a:endParaRPr>
          </a:p>
        </p:txBody>
      </p:sp>
      <p:sp>
        <p:nvSpPr>
          <p:cNvPr id="75" name="Pentagon 74"/>
          <p:cNvSpPr/>
          <p:nvPr/>
        </p:nvSpPr>
        <p:spPr bwMode="auto">
          <a:xfrm>
            <a:off x="381000" y="2819399"/>
            <a:ext cx="2971800" cy="533401"/>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Total Liabilities</a:t>
            </a:r>
            <a:endParaRPr lang="en-US" sz="2100" b="1" dirty="0">
              <a:solidFill>
                <a:schemeClr val="tx1"/>
              </a:solidFill>
              <a:latin typeface="Helvetica Neue LT Std"/>
              <a:ea typeface="Verdana" pitchFamily="34" charset="0"/>
              <a:cs typeface="Verdana" pitchFamily="34" charset="0"/>
            </a:endParaRPr>
          </a:p>
        </p:txBody>
      </p:sp>
      <p:sp>
        <p:nvSpPr>
          <p:cNvPr id="76" name="Pentagon 75"/>
          <p:cNvSpPr/>
          <p:nvPr/>
        </p:nvSpPr>
        <p:spPr bwMode="auto">
          <a:xfrm>
            <a:off x="381000" y="2133600"/>
            <a:ext cx="2628891" cy="58102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Total Assets</a:t>
            </a:r>
            <a:endParaRPr lang="en-US" sz="2100" b="1" dirty="0">
              <a:solidFill>
                <a:schemeClr val="tx1"/>
              </a:solidFill>
              <a:latin typeface="Helvetica Neue LT Std"/>
              <a:ea typeface="Verdana" pitchFamily="34" charset="0"/>
              <a:cs typeface="Verdana" pitchFamily="34" charset="0"/>
            </a:endParaRPr>
          </a:p>
        </p:txBody>
      </p:sp>
      <p:sp>
        <p:nvSpPr>
          <p:cNvPr id="37" name="Rectangle 36"/>
          <p:cNvSpPr/>
          <p:nvPr/>
        </p:nvSpPr>
        <p:spPr bwMode="auto">
          <a:xfrm>
            <a:off x="3624259" y="4419600"/>
            <a:ext cx="1785941" cy="762000"/>
          </a:xfrm>
          <a:prstGeom prst="rect">
            <a:avLst/>
          </a:prstGeom>
          <a:solidFill>
            <a:srgbClr val="008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latin typeface="Helvetica Neue LT Std"/>
                <a:cs typeface="Arial" pitchFamily="34" charset="0"/>
              </a:rPr>
              <a:t>  513,942</a:t>
            </a:r>
            <a:endParaRPr lang="en-US" sz="2000" b="1" dirty="0">
              <a:latin typeface="Helvetica Neue LT Std"/>
              <a:cs typeface="Arial" pitchFamily="34" charset="0"/>
            </a:endParaRPr>
          </a:p>
        </p:txBody>
      </p:sp>
      <p:sp>
        <p:nvSpPr>
          <p:cNvPr id="40" name="Pentagon 39"/>
          <p:cNvSpPr/>
          <p:nvPr/>
        </p:nvSpPr>
        <p:spPr bwMode="auto">
          <a:xfrm>
            <a:off x="381000" y="4343400"/>
            <a:ext cx="3657600" cy="914400"/>
          </a:xfrm>
          <a:prstGeom prst="homePlate">
            <a:avLst>
              <a:gd name="adj" fmla="val 50000"/>
            </a:avLst>
          </a:prstGeom>
          <a:no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100" b="1" dirty="0" smtClean="0">
                <a:solidFill>
                  <a:schemeClr val="tx1"/>
                </a:solidFill>
                <a:latin typeface="Helvetica Neue LT Std"/>
                <a:ea typeface="Verdana" pitchFamily="34" charset="0"/>
                <a:cs typeface="Verdana" pitchFamily="34" charset="0"/>
              </a:rPr>
              <a:t>Equity attributable to Shareholders of the Company</a:t>
            </a:r>
            <a:endParaRPr lang="en-US" sz="2100" b="1" dirty="0">
              <a:solidFill>
                <a:schemeClr val="tx1"/>
              </a:solidFill>
              <a:latin typeface="Helvetica Neue LT Std"/>
              <a:ea typeface="Verdana" pitchFamily="34" charset="0"/>
              <a:cs typeface="Verdana" pitchFamily="34" charset="0"/>
            </a:endParaRPr>
          </a:p>
        </p:txBody>
      </p:sp>
      <p:sp>
        <p:nvSpPr>
          <p:cNvPr id="41" name="Rectangle 40"/>
          <p:cNvSpPr/>
          <p:nvPr/>
        </p:nvSpPr>
        <p:spPr bwMode="auto">
          <a:xfrm>
            <a:off x="5638800" y="4419600"/>
            <a:ext cx="1828800" cy="68580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smtClean="0">
                <a:solidFill>
                  <a:srgbClr val="006600"/>
                </a:solidFill>
                <a:latin typeface="Helvetica Neue LT Std"/>
                <a:cs typeface="Arial" pitchFamily="34" charset="0"/>
              </a:rPr>
              <a:t>493,392</a:t>
            </a:r>
            <a:endParaRPr lang="en-US" sz="2000" b="1" dirty="0">
              <a:solidFill>
                <a:srgbClr val="006600"/>
              </a:solidFill>
              <a:latin typeface="Helvetica Neue LT Std"/>
              <a:cs typeface="Arial" pitchFamily="34" charset="0"/>
            </a:endParaRPr>
          </a:p>
        </p:txBody>
      </p:sp>
      <p:sp>
        <p:nvSpPr>
          <p:cNvPr id="47" name="Rectangle 46"/>
          <p:cNvSpPr/>
          <p:nvPr/>
        </p:nvSpPr>
        <p:spPr bwMode="auto">
          <a:xfrm>
            <a:off x="7858125" y="4648200"/>
            <a:ext cx="981075"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chemeClr val="tx1"/>
                </a:solidFill>
                <a:latin typeface="Helvetica Neue LT Std"/>
                <a:cs typeface="Arial" pitchFamily="34" charset="0"/>
              </a:rPr>
              <a:t> </a:t>
            </a:r>
            <a:r>
              <a:rPr lang="en-US" sz="2000" b="1" dirty="0" smtClean="0">
                <a:solidFill>
                  <a:schemeClr val="tx1"/>
                </a:solidFill>
                <a:latin typeface="Helvetica Neue LT Std"/>
                <a:cs typeface="Arial" pitchFamily="34" charset="0"/>
              </a:rPr>
              <a:t> 4.2%</a:t>
            </a:r>
            <a:endParaRPr lang="en-US" sz="2000" b="1" dirty="0">
              <a:solidFill>
                <a:schemeClr val="tx1"/>
              </a:solidFill>
              <a:latin typeface="Helvetica Neue LT Std"/>
              <a:cs typeface="Arial" pitchFamily="34" charset="0"/>
            </a:endParaRPr>
          </a:p>
        </p:txBody>
      </p:sp>
      <p:sp>
        <p:nvSpPr>
          <p:cNvPr id="50" name="Rectangle 49"/>
          <p:cNvSpPr/>
          <p:nvPr/>
        </p:nvSpPr>
        <p:spPr bwMode="auto">
          <a:xfrm>
            <a:off x="7858125" y="5486400"/>
            <a:ext cx="904875"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solidFill>
                  <a:schemeClr val="tx1"/>
                </a:solidFill>
                <a:latin typeface="Arial Narrow" pitchFamily="34" charset="0"/>
                <a:cs typeface="Arial" pitchFamily="34" charset="0"/>
              </a:rPr>
              <a:t> </a:t>
            </a:r>
            <a:endParaRPr lang="en-US" sz="2400" b="1" dirty="0">
              <a:solidFill>
                <a:schemeClr val="tx1"/>
              </a:solidFill>
              <a:latin typeface="Arial Narrow" pitchFamily="34" charset="0"/>
              <a:cs typeface="Arial" pitchFamily="34" charset="0"/>
            </a:endParaRPr>
          </a:p>
        </p:txBody>
      </p:sp>
      <p:pic>
        <p:nvPicPr>
          <p:cNvPr id="45" name="Picture 1"/>
          <p:cNvPicPr>
            <a:picLocks noChangeAspect="1" noChangeArrowheads="1"/>
          </p:cNvPicPr>
          <p:nvPr/>
        </p:nvPicPr>
        <p:blipFill>
          <a:blip r:embed="rId2" cstate="print"/>
          <a:srcRect/>
          <a:stretch>
            <a:fillRect/>
          </a:stretch>
        </p:blipFill>
        <p:spPr bwMode="auto">
          <a:xfrm>
            <a:off x="228600" y="183078"/>
            <a:ext cx="1066800" cy="914400"/>
          </a:xfrm>
          <a:prstGeom prst="rect">
            <a:avLst/>
          </a:prstGeom>
          <a:noFill/>
          <a:ln w="9525">
            <a:noFill/>
            <a:miter lim="800000"/>
            <a:headEnd/>
            <a:tailEnd/>
          </a:ln>
        </p:spPr>
      </p:pic>
      <p:sp>
        <p:nvSpPr>
          <p:cNvPr id="52" name="Up Arrow 51"/>
          <p:cNvSpPr/>
          <p:nvPr/>
        </p:nvSpPr>
        <p:spPr>
          <a:xfrm>
            <a:off x="7696200" y="2209800"/>
            <a:ext cx="228600" cy="381000"/>
          </a:xfrm>
          <a:prstGeom prst="up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53" name="Up Arrow 52"/>
          <p:cNvSpPr/>
          <p:nvPr/>
        </p:nvSpPr>
        <p:spPr>
          <a:xfrm>
            <a:off x="7696200" y="4648200"/>
            <a:ext cx="228600" cy="381000"/>
          </a:xfrm>
          <a:prstGeom prst="up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8" name="Up Arrow 27"/>
          <p:cNvSpPr/>
          <p:nvPr/>
        </p:nvSpPr>
        <p:spPr>
          <a:xfrm>
            <a:off x="7690757" y="2931319"/>
            <a:ext cx="228600" cy="381000"/>
          </a:xfrm>
          <a:prstGeom prst="up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9" name="Up Arrow 28"/>
          <p:cNvSpPr/>
          <p:nvPr/>
        </p:nvSpPr>
        <p:spPr>
          <a:xfrm>
            <a:off x="7690757" y="3768337"/>
            <a:ext cx="228600" cy="381000"/>
          </a:xfrm>
          <a:prstGeom prst="up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371600" y="228600"/>
            <a:ext cx="7543800" cy="990600"/>
          </a:xfrm>
        </p:spPr>
        <p:txBody>
          <a:bodyPr>
            <a:noAutofit/>
          </a:bodyPr>
          <a:lstStyle/>
          <a:p>
            <a:pPr algn="l"/>
            <a:r>
              <a:rPr lang="en-US" sz="2400" b="1" dirty="0" smtClean="0">
                <a:solidFill>
                  <a:srgbClr val="0000CC"/>
                </a:solidFill>
                <a:latin typeface="Helvetica Neue LT Std"/>
                <a:ea typeface="Verdana" pitchFamily="34" charset="0"/>
                <a:cs typeface="Verdana" pitchFamily="34" charset="0"/>
              </a:rPr>
              <a:t>Southern </a:t>
            </a:r>
            <a:r>
              <a:rPr lang="en-US" sz="2400" b="1" dirty="0">
                <a:solidFill>
                  <a:srgbClr val="0000CC"/>
                </a:solidFill>
                <a:latin typeface="Helvetica Neue LT Std"/>
                <a:ea typeface="Verdana" pitchFamily="34" charset="0"/>
                <a:cs typeface="Verdana" pitchFamily="34" charset="0"/>
              </a:rPr>
              <a:t>Acids </a:t>
            </a:r>
            <a:r>
              <a:rPr lang="en-US" sz="2400" b="1" dirty="0" smtClean="0">
                <a:solidFill>
                  <a:srgbClr val="0000CC"/>
                </a:solidFill>
                <a:latin typeface="Helvetica Neue LT Std"/>
                <a:ea typeface="Verdana" pitchFamily="34" charset="0"/>
                <a:cs typeface="Verdana" pitchFamily="34" charset="0"/>
              </a:rPr>
              <a:t>Financial Results </a:t>
            </a:r>
            <a:endParaRPr lang="en-MY" sz="2400" b="1" dirty="0" smtClean="0">
              <a:solidFill>
                <a:srgbClr val="0000CC"/>
              </a:solidFill>
              <a:latin typeface="Helvetica Neue LT Std"/>
              <a:ea typeface="Verdana" pitchFamily="34" charset="0"/>
              <a:cs typeface="Verdana" pitchFamily="34" charset="0"/>
            </a:endParaRPr>
          </a:p>
        </p:txBody>
      </p:sp>
      <p:sp>
        <p:nvSpPr>
          <p:cNvPr id="15364" name="Rectangle 4"/>
          <p:cNvSpPr>
            <a:spLocks noChangeArrowheads="1"/>
          </p:cNvSpPr>
          <p:nvPr/>
        </p:nvSpPr>
        <p:spPr bwMode="auto">
          <a:xfrm>
            <a:off x="447674" y="3048000"/>
            <a:ext cx="8391525" cy="2862322"/>
          </a:xfrm>
          <a:prstGeom prst="rect">
            <a:avLst/>
          </a:prstGeom>
          <a:noFill/>
          <a:ln w="9525">
            <a:noFill/>
            <a:miter lim="800000"/>
            <a:headEnd/>
            <a:tailEnd/>
          </a:ln>
        </p:spPr>
        <p:txBody>
          <a:bodyPr wrap="square">
            <a:spAutoFit/>
          </a:bodyPr>
          <a:lstStyle/>
          <a:p>
            <a:pPr algn="just"/>
            <a:endParaRPr lang="en-US" sz="2000" b="1" dirty="0" smtClean="0">
              <a:latin typeface="Helvetica Neue LT Std"/>
              <a:ea typeface="Verdana" pitchFamily="34" charset="0"/>
              <a:cs typeface="Verdana" pitchFamily="34" charset="0"/>
            </a:endParaRPr>
          </a:p>
          <a:p>
            <a:pPr algn="just"/>
            <a:endParaRPr lang="en-US" sz="2000" b="1" dirty="0">
              <a:latin typeface="Helvetica Neue LT Std"/>
              <a:ea typeface="Verdana" pitchFamily="34" charset="0"/>
              <a:cs typeface="Verdana" pitchFamily="34" charset="0"/>
            </a:endParaRPr>
          </a:p>
          <a:p>
            <a:pPr algn="just"/>
            <a:r>
              <a:rPr lang="en-US" sz="2000" b="1" dirty="0" smtClean="0">
                <a:latin typeface="Helvetica Neue LT Std"/>
                <a:ea typeface="Verdana" pitchFamily="34" charset="0"/>
                <a:cs typeface="Verdana" pitchFamily="34" charset="0"/>
              </a:rPr>
              <a:t>Highlights:-</a:t>
            </a:r>
          </a:p>
          <a:p>
            <a:pPr marL="342900" indent="-342900" algn="just">
              <a:buFont typeface="Wingdings" panose="05000000000000000000" pitchFamily="2" charset="2"/>
              <a:buChar char="q"/>
            </a:pPr>
            <a:r>
              <a:rPr lang="en-US" sz="2000" b="1" dirty="0" smtClean="0">
                <a:latin typeface="Helvetica Neue LT Std"/>
                <a:ea typeface="Verdana" pitchFamily="34" charset="0"/>
                <a:cs typeface="Verdana" pitchFamily="34" charset="0"/>
              </a:rPr>
              <a:t>Revenue was lower by 6.2% in FY2016 compared </a:t>
            </a:r>
            <a:r>
              <a:rPr lang="en-US" sz="2000" b="1" dirty="0">
                <a:latin typeface="Helvetica Neue LT Std"/>
                <a:ea typeface="Verdana" pitchFamily="34" charset="0"/>
                <a:cs typeface="Verdana" pitchFamily="34" charset="0"/>
              </a:rPr>
              <a:t>to </a:t>
            </a:r>
            <a:r>
              <a:rPr lang="en-US" sz="2000" b="1" dirty="0" smtClean="0">
                <a:latin typeface="Helvetica Neue LT Std"/>
                <a:ea typeface="Verdana" pitchFamily="34" charset="0"/>
                <a:cs typeface="Verdana" pitchFamily="34" charset="0"/>
              </a:rPr>
              <a:t>FY2015; and</a:t>
            </a:r>
            <a:endParaRPr lang="en-US" sz="2000" b="1" dirty="0">
              <a:latin typeface="Helvetica Neue LT Std"/>
              <a:ea typeface="Verdana" pitchFamily="34" charset="0"/>
              <a:cs typeface="Verdana" pitchFamily="34" charset="0"/>
            </a:endParaRPr>
          </a:p>
          <a:p>
            <a:pPr marL="342900" indent="-342900" algn="just">
              <a:buFont typeface="Wingdings" panose="05000000000000000000" pitchFamily="2" charset="2"/>
              <a:buChar char="q"/>
            </a:pPr>
            <a:r>
              <a:rPr lang="en-US" sz="2000" b="1" dirty="0" smtClean="0">
                <a:latin typeface="Helvetica Neue LT Std"/>
                <a:ea typeface="Verdana" pitchFamily="34" charset="0"/>
                <a:cs typeface="Verdana" pitchFamily="34" charset="0"/>
              </a:rPr>
              <a:t>PBT was lower by 15.5% in FY2016 compared to FY2015.</a:t>
            </a:r>
          </a:p>
          <a:p>
            <a:pPr algn="just"/>
            <a:endParaRPr lang="en-US" sz="2000" b="1" dirty="0">
              <a:latin typeface="Helvetica Neue LT Std"/>
              <a:ea typeface="Verdana" pitchFamily="34" charset="0"/>
              <a:cs typeface="Verdana" pitchFamily="34" charset="0"/>
            </a:endParaRPr>
          </a:p>
          <a:p>
            <a:pPr algn="just"/>
            <a:r>
              <a:rPr lang="en-US" sz="2000" b="1" dirty="0" smtClean="0">
                <a:latin typeface="Helvetica Neue LT Std"/>
                <a:ea typeface="Verdana" pitchFamily="34" charset="0"/>
                <a:cs typeface="Verdana" pitchFamily="34" charset="0"/>
              </a:rPr>
              <a:t>In summary, </a:t>
            </a:r>
            <a:r>
              <a:rPr lang="en-US" sz="2000" b="1" dirty="0" err="1" smtClean="0">
                <a:latin typeface="Helvetica Neue LT Std"/>
                <a:ea typeface="Verdana" pitchFamily="34" charset="0"/>
                <a:cs typeface="Verdana" pitchFamily="34" charset="0"/>
              </a:rPr>
              <a:t>Oleochemical</a:t>
            </a:r>
            <a:r>
              <a:rPr lang="en-US" sz="2000" b="1" dirty="0" smtClean="0">
                <a:latin typeface="Helvetica Neue LT Std"/>
                <a:ea typeface="Verdana" pitchFamily="34" charset="0"/>
                <a:cs typeface="Verdana" pitchFamily="34" charset="0"/>
              </a:rPr>
              <a:t> and Healthcare Divisions achieved a higher PBT whereas Plantation &amp; Milling reported a lower PBT in FY2016. </a:t>
            </a:r>
            <a:endParaRPr lang="en-US" sz="2000" b="1"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3" cstate="print"/>
          <a:srcRect/>
          <a:stretch>
            <a:fillRect/>
          </a:stretch>
        </p:blipFill>
        <p:spPr bwMode="auto">
          <a:xfrm>
            <a:off x="471487" y="350837"/>
            <a:ext cx="900113" cy="792163"/>
          </a:xfrm>
          <a:prstGeom prst="rect">
            <a:avLst/>
          </a:prstGeom>
          <a:noFill/>
          <a:ln w="9525">
            <a:noFill/>
            <a:miter lim="800000"/>
            <a:headEnd/>
            <a:tailEnd/>
          </a:ln>
        </p:spPr>
      </p:pic>
      <p:graphicFrame>
        <p:nvGraphicFramePr>
          <p:cNvPr id="3" name="Content Placeholder 2"/>
          <p:cNvGraphicFramePr>
            <a:graphicFrameLocks noGrp="1"/>
          </p:cNvGraphicFramePr>
          <p:nvPr>
            <p:ph idx="1"/>
            <p:extLst>
              <p:ext uri="{D42A27DB-BD31-4B8C-83A1-F6EECF244321}">
                <p14:modId xmlns:p14="http://schemas.microsoft.com/office/powerpoint/2010/main" val="1993501229"/>
              </p:ext>
            </p:extLst>
          </p:nvPr>
        </p:nvGraphicFramePr>
        <p:xfrm>
          <a:off x="457200" y="1371600"/>
          <a:ext cx="8382008" cy="1615440"/>
        </p:xfrm>
        <a:graphic>
          <a:graphicData uri="http://schemas.openxmlformats.org/drawingml/2006/table">
            <a:tbl>
              <a:tblPr firstRow="1" bandRow="1">
                <a:tableStyleId>{5C22544A-7EE6-4342-B048-85BDC9FD1C3A}</a:tableStyleId>
              </a:tblPr>
              <a:tblGrid>
                <a:gridCol w="2590800"/>
                <a:gridCol w="1447800"/>
                <a:gridCol w="1447805"/>
                <a:gridCol w="1447803"/>
                <a:gridCol w="1447800"/>
              </a:tblGrid>
              <a:tr h="370840">
                <a:tc>
                  <a:txBody>
                    <a:bodyPr/>
                    <a:lstStyle/>
                    <a:p>
                      <a:endParaRPr lang="en-MY" sz="2400" dirty="0">
                        <a:latin typeface="Cambria" pitchFamily="18" charset="0"/>
                      </a:endParaRPr>
                    </a:p>
                  </a:txBody>
                  <a:tcPr/>
                </a:tc>
                <a:tc>
                  <a:txBody>
                    <a:bodyPr/>
                    <a:lstStyle/>
                    <a:p>
                      <a:pPr algn="ctr"/>
                      <a:r>
                        <a:rPr lang="en-US" sz="2200" dirty="0" smtClean="0">
                          <a:latin typeface="Helvetica Neue LT Std"/>
                        </a:rPr>
                        <a:t>FY2016</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baseline="0" dirty="0" smtClean="0">
                          <a:latin typeface="Helvetica Neue LT Std"/>
                        </a:rPr>
                        <a:t>FY2015</a:t>
                      </a:r>
                    </a:p>
                    <a:p>
                      <a:pPr algn="ctr"/>
                      <a:r>
                        <a:rPr lang="en-US" sz="2200" baseline="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a:t>
                      </a:r>
                      <a:endParaRPr lang="en-MY" sz="2200" dirty="0">
                        <a:latin typeface="Helvetica Neue LT Std"/>
                      </a:endParaRPr>
                    </a:p>
                  </a:txBody>
                  <a:tcPr/>
                </a:tc>
              </a:tr>
              <a:tr h="370840">
                <a:tc>
                  <a:txBody>
                    <a:bodyPr/>
                    <a:lstStyle/>
                    <a:p>
                      <a:r>
                        <a:rPr lang="en-US" sz="2200" b="1" dirty="0" smtClean="0">
                          <a:latin typeface="Helvetica Neue LT Std"/>
                        </a:rPr>
                        <a:t>Revenue </a:t>
                      </a:r>
                      <a:endParaRPr lang="en-MY" sz="2200" b="1" dirty="0">
                        <a:latin typeface="Helvetica Neue LT Std"/>
                      </a:endParaRPr>
                    </a:p>
                  </a:txBody>
                  <a:tcPr/>
                </a:tc>
                <a:tc>
                  <a:txBody>
                    <a:bodyPr/>
                    <a:lstStyle/>
                    <a:p>
                      <a:pPr algn="r"/>
                      <a:r>
                        <a:rPr lang="en-US" sz="2200" b="1" dirty="0" smtClean="0">
                          <a:latin typeface="Helvetica Neue LT Std"/>
                        </a:rPr>
                        <a:t>503,414</a:t>
                      </a:r>
                      <a:endParaRPr lang="en-MY" sz="2200" b="1" dirty="0">
                        <a:latin typeface="Helvetica Neue LT Std"/>
                      </a:endParaRPr>
                    </a:p>
                  </a:txBody>
                  <a:tcPr/>
                </a:tc>
                <a:tc>
                  <a:txBody>
                    <a:bodyPr/>
                    <a:lstStyle/>
                    <a:p>
                      <a:pPr algn="r"/>
                      <a:r>
                        <a:rPr lang="en-US" sz="2200" b="1" dirty="0" smtClean="0">
                          <a:latin typeface="Helvetica Neue LT Std"/>
                        </a:rPr>
                        <a:t>536,665</a:t>
                      </a:r>
                      <a:endParaRPr lang="en-MY" sz="2200" b="1" dirty="0">
                        <a:latin typeface="Helvetica Neue LT Std"/>
                      </a:endParaRPr>
                    </a:p>
                  </a:txBody>
                  <a:tcPr/>
                </a:tc>
                <a:tc>
                  <a:txBody>
                    <a:bodyPr/>
                    <a:lstStyle/>
                    <a:p>
                      <a:pPr algn="r"/>
                      <a:r>
                        <a:rPr lang="en-US" sz="2200" b="1" dirty="0" smtClean="0">
                          <a:latin typeface="Helvetica Neue LT Std"/>
                        </a:rPr>
                        <a:t>(33,251)</a:t>
                      </a:r>
                      <a:endParaRPr lang="en-MY" sz="2200" b="1" dirty="0">
                        <a:latin typeface="Helvetica Neue LT Std"/>
                      </a:endParaRPr>
                    </a:p>
                  </a:txBody>
                  <a:tcPr/>
                </a:tc>
                <a:tc>
                  <a:txBody>
                    <a:bodyPr/>
                    <a:lstStyle/>
                    <a:p>
                      <a:pPr algn="ctr"/>
                      <a:r>
                        <a:rPr lang="en-US" sz="2200" b="1" dirty="0" smtClean="0">
                          <a:latin typeface="Helvetica Neue LT Std"/>
                        </a:rPr>
                        <a:t>  (6.2)</a:t>
                      </a:r>
                      <a:endParaRPr lang="en-MY" sz="2200" b="1" dirty="0">
                        <a:latin typeface="Helvetica Neue LT Std"/>
                      </a:endParaRPr>
                    </a:p>
                  </a:txBody>
                  <a:tcPr/>
                </a:tc>
              </a:tr>
              <a:tr h="370840">
                <a:tc>
                  <a:txBody>
                    <a:bodyPr/>
                    <a:lstStyle/>
                    <a:p>
                      <a:r>
                        <a:rPr lang="en-US" sz="2200" b="1" dirty="0" smtClean="0">
                          <a:latin typeface="Helvetica Neue LT Std"/>
                        </a:rPr>
                        <a:t>PBT</a:t>
                      </a:r>
                      <a:endParaRPr lang="en-MY" sz="2200" b="1" dirty="0">
                        <a:latin typeface="Helvetica Neue LT Std"/>
                      </a:endParaRPr>
                    </a:p>
                  </a:txBody>
                  <a:tcPr/>
                </a:tc>
                <a:tc>
                  <a:txBody>
                    <a:bodyPr/>
                    <a:lstStyle/>
                    <a:p>
                      <a:pPr algn="r"/>
                      <a:r>
                        <a:rPr lang="en-US" sz="2200" b="1" dirty="0" smtClean="0">
                          <a:latin typeface="Helvetica Neue LT Std"/>
                        </a:rPr>
                        <a:t>36,916</a:t>
                      </a:r>
                      <a:endParaRPr lang="en-MY" sz="2200" b="1" dirty="0">
                        <a:latin typeface="Helvetica Neue LT Std"/>
                      </a:endParaRPr>
                    </a:p>
                  </a:txBody>
                  <a:tcPr/>
                </a:tc>
                <a:tc>
                  <a:txBody>
                    <a:bodyPr/>
                    <a:lstStyle/>
                    <a:p>
                      <a:pPr algn="r"/>
                      <a:r>
                        <a:rPr lang="en-US" sz="2200" b="1" dirty="0" smtClean="0">
                          <a:latin typeface="Helvetica Neue LT Std"/>
                        </a:rPr>
                        <a:t>43,691</a:t>
                      </a:r>
                      <a:endParaRPr lang="en-MY" sz="2200" b="1" dirty="0">
                        <a:latin typeface="Helvetica Neue LT Std"/>
                      </a:endParaRPr>
                    </a:p>
                  </a:txBody>
                  <a:tcPr/>
                </a:tc>
                <a:tc>
                  <a:txBody>
                    <a:bodyPr/>
                    <a:lstStyle/>
                    <a:p>
                      <a:pPr algn="r"/>
                      <a:r>
                        <a:rPr lang="en-US" sz="2200" b="1" dirty="0" smtClean="0">
                          <a:latin typeface="Helvetica Neue LT Std"/>
                        </a:rPr>
                        <a:t>(6,775)</a:t>
                      </a:r>
                      <a:endParaRPr lang="en-MY" sz="2200" b="1" dirty="0">
                        <a:latin typeface="Helvetica Neue LT Std"/>
                      </a:endParaRPr>
                    </a:p>
                  </a:txBody>
                  <a:tcPr/>
                </a:tc>
                <a:tc>
                  <a:txBody>
                    <a:bodyPr/>
                    <a:lstStyle/>
                    <a:p>
                      <a:pPr algn="ctr"/>
                      <a:r>
                        <a:rPr lang="en-US" sz="2200" b="1" dirty="0" smtClean="0">
                          <a:latin typeface="Helvetica Neue LT Std"/>
                        </a:rPr>
                        <a:t>(15.5)</a:t>
                      </a:r>
                      <a:endParaRPr lang="en-MY" sz="2200" b="1" dirty="0">
                        <a:latin typeface="Helvetica Neue LT Std"/>
                      </a:endParaRPr>
                    </a:p>
                  </a:txBody>
                  <a:tcPr/>
                </a:tc>
              </a:tr>
            </a:tbl>
          </a:graphicData>
        </a:graphic>
      </p:graphicFrame>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392376"/>
            <a:ext cx="9144000" cy="974725"/>
          </a:xfrm>
        </p:spPr>
        <p:txBody>
          <a:bodyPr>
            <a:normAutofit/>
          </a:bodyPr>
          <a:lstStyle/>
          <a:p>
            <a:r>
              <a:rPr lang="en-US" sz="5400" b="1" dirty="0" smtClean="0">
                <a:solidFill>
                  <a:srgbClr val="0000CC"/>
                </a:solidFill>
                <a:latin typeface="Helvetica Neue LT Std"/>
              </a:rPr>
              <a:t>SOUTHERN ACIDS</a:t>
            </a:r>
            <a:endParaRPr lang="en-US" sz="5400" dirty="0">
              <a:latin typeface="Helvetica Neue LT Std"/>
            </a:endParaRPr>
          </a:p>
        </p:txBody>
      </p:sp>
      <p:sp>
        <p:nvSpPr>
          <p:cNvPr id="8" name="Rectangle 7"/>
          <p:cNvSpPr/>
          <p:nvPr/>
        </p:nvSpPr>
        <p:spPr>
          <a:xfrm>
            <a:off x="3657600" y="1524000"/>
            <a:ext cx="4343400" cy="1015663"/>
          </a:xfrm>
          <a:prstGeom prst="rect">
            <a:avLst/>
          </a:prstGeom>
        </p:spPr>
        <p:txBody>
          <a:bodyPr wrap="square">
            <a:spAutoFit/>
          </a:bodyPr>
          <a:lstStyle/>
          <a:p>
            <a:pPr marL="0" indent="0" algn="r">
              <a:buNone/>
            </a:pPr>
            <a:r>
              <a:rPr lang="en-US" sz="6000" b="1" dirty="0" smtClean="0">
                <a:latin typeface="Helvetica Neue LT Std"/>
                <a:ea typeface="Verdana" pitchFamily="34" charset="0"/>
                <a:cs typeface="Verdana" pitchFamily="34" charset="0"/>
              </a:rPr>
              <a:t>FY2016</a:t>
            </a:r>
            <a:endParaRPr lang="en-US" sz="6000" b="1" dirty="0">
              <a:latin typeface="Helvetica Neue LT Std"/>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280" y="3264309"/>
            <a:ext cx="7646720" cy="351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3" cstate="print"/>
          <a:srcRect/>
          <a:stretch>
            <a:fillRect/>
          </a:stretch>
        </p:blipFill>
        <p:spPr bwMode="auto">
          <a:xfrm>
            <a:off x="2106880" y="1890489"/>
            <a:ext cx="2007920" cy="1767111"/>
          </a:xfrm>
          <a:prstGeom prst="rect">
            <a:avLst/>
          </a:prstGeom>
          <a:noFill/>
          <a:ln w="9525">
            <a:noFill/>
            <a:miter lim="800000"/>
            <a:headEnd/>
            <a:tailEnd/>
          </a:ln>
        </p:spPr>
      </p:pic>
      <p:sp>
        <p:nvSpPr>
          <p:cNvPr id="9" name="Rectangle 8"/>
          <p:cNvSpPr/>
          <p:nvPr/>
        </p:nvSpPr>
        <p:spPr>
          <a:xfrm>
            <a:off x="4800600" y="2205097"/>
            <a:ext cx="3581400" cy="2062103"/>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ctr">
              <a:buNone/>
            </a:pPr>
            <a:r>
              <a:rPr lang="en-US" sz="3600" b="1" dirty="0" smtClean="0">
                <a:latin typeface="Helvetica Neue LT Std"/>
                <a:ea typeface="Verdana" pitchFamily="34" charset="0"/>
                <a:cs typeface="Verdana" pitchFamily="34" charset="0"/>
              </a:rPr>
              <a:t>REVIEW OF BUSINESS DIVISIONS</a:t>
            </a:r>
            <a:endParaRPr lang="en-US" sz="3600" b="1" dirty="0">
              <a:latin typeface="Helvetica Neue LT Std"/>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pPr>
              <a:defRPr/>
            </a:pPr>
            <a:fld id="{BB11FEF6-C28E-447E-8653-7AFF74AC2F9C}" type="slidenum">
              <a:rPr lang="en-US" smtClean="0"/>
              <a:pPr>
                <a:defRPr/>
              </a:pPr>
              <a:t>8</a:t>
            </a:fld>
            <a:endParaRPr lang="en-US" dirty="0"/>
          </a:p>
        </p:txBody>
      </p:sp>
    </p:spTree>
    <p:extLst>
      <p:ext uri="{BB962C8B-B14F-4D97-AF65-F5344CB8AC3E}">
        <p14:creationId xmlns:p14="http://schemas.microsoft.com/office/powerpoint/2010/main" val="500445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49644" y="3276600"/>
            <a:ext cx="8256588" cy="3108543"/>
          </a:xfrm>
          <a:prstGeom prst="rect">
            <a:avLst/>
          </a:prstGeom>
        </p:spPr>
        <p:txBody>
          <a:bodyPr wrap="square">
            <a:spAutoFit/>
          </a:bodyPr>
          <a:lstStyle/>
          <a:p>
            <a:pPr lvl="0" algn="just"/>
            <a:r>
              <a:rPr lang="en-MY" b="1" dirty="0" smtClean="0">
                <a:latin typeface="Helvetica Neue LT Std"/>
              </a:rPr>
              <a:t>Highlights:- </a:t>
            </a:r>
          </a:p>
          <a:p>
            <a:pPr lvl="0" algn="just"/>
            <a:endParaRPr lang="en-MY" sz="800" b="1" dirty="0" smtClean="0">
              <a:latin typeface="Helvetica Neue LT Std"/>
            </a:endParaRPr>
          </a:p>
          <a:p>
            <a:pPr marL="342900" lvl="0" indent="-342900" algn="just">
              <a:buFont typeface="Arial" panose="020B0604020202020204" pitchFamily="34" charset="0"/>
              <a:buChar char="•"/>
            </a:pPr>
            <a:r>
              <a:rPr lang="en-MY" b="1" dirty="0" smtClean="0">
                <a:latin typeface="Helvetica Neue LT Std"/>
              </a:rPr>
              <a:t>The 18.8% lower in revenue was mainly due to 15.8% lower in sales volume. The lower demand from major importing countries has caused stiff competition in international market; and</a:t>
            </a:r>
          </a:p>
          <a:p>
            <a:pPr marL="342900" lvl="0" indent="-342900" algn="just">
              <a:buFont typeface="Arial" panose="020B0604020202020204" pitchFamily="34" charset="0"/>
              <a:buChar char="•"/>
            </a:pPr>
            <a:endParaRPr lang="en-MY" sz="800" b="1" dirty="0" smtClean="0">
              <a:latin typeface="Helvetica Neue LT Std"/>
            </a:endParaRPr>
          </a:p>
          <a:p>
            <a:pPr marL="285750" lvl="0" indent="-285750" algn="just">
              <a:buFont typeface="Arial" pitchFamily="34" charset="0"/>
              <a:buChar char="•"/>
            </a:pPr>
            <a:r>
              <a:rPr lang="en-MY" b="1" dirty="0" smtClean="0">
                <a:latin typeface="Helvetica Neue LT Std"/>
              </a:rPr>
              <a:t>Analysis of the RM7.2m increase in PBT:-</a:t>
            </a:r>
          </a:p>
          <a:p>
            <a:pPr marL="800100" lvl="1" indent="-342900" algn="just">
              <a:buFont typeface="Wingdings" panose="05000000000000000000" pitchFamily="2" charset="2"/>
              <a:buChar char="q"/>
            </a:pPr>
            <a:r>
              <a:rPr lang="en-MY" b="1" dirty="0" smtClean="0">
                <a:latin typeface="Helvetica Neue LT Std"/>
              </a:rPr>
              <a:t>Operational profit; the efficient sourcing of raw material has cushioned the impact from lower sales. The division achieved a marginal increase of RM0.9m in PBT; and</a:t>
            </a:r>
          </a:p>
          <a:p>
            <a:pPr marL="800100" lvl="1" indent="-342900" algn="just">
              <a:buFont typeface="Wingdings" panose="05000000000000000000" pitchFamily="2" charset="2"/>
              <a:buChar char="q"/>
            </a:pPr>
            <a:r>
              <a:rPr lang="en-MY" b="1" dirty="0" smtClean="0">
                <a:latin typeface="Helvetica Neue LT Std"/>
              </a:rPr>
              <a:t>Non-Operational profit; out of the RM7.2m, RM6.3m was contributed mainly by gain in forex (both realized and unrealized).</a:t>
            </a:r>
            <a:endParaRPr lang="en-MY" b="1" dirty="0">
              <a:latin typeface="Helvetica Neue LT Std"/>
            </a:endParaRPr>
          </a:p>
        </p:txBody>
      </p:sp>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371600" y="309890"/>
            <a:ext cx="7696200" cy="461665"/>
          </a:xfrm>
          <a:prstGeom prst="rect">
            <a:avLst/>
          </a:prstGeom>
        </p:spPr>
        <p:txBody>
          <a:bodyPr wrap="square">
            <a:spAutoFit/>
          </a:bodyPr>
          <a:lstStyle/>
          <a:p>
            <a:r>
              <a:rPr lang="en-US" sz="2400" b="1" dirty="0" smtClean="0">
                <a:solidFill>
                  <a:srgbClr val="0000CC"/>
                </a:solidFill>
                <a:latin typeface="Helvetica Neue LT Std"/>
                <a:ea typeface="Verdana" pitchFamily="34" charset="0"/>
                <a:cs typeface="Verdana" pitchFamily="34" charset="0"/>
              </a:rPr>
              <a:t>Review of </a:t>
            </a:r>
            <a:r>
              <a:rPr lang="en-US" sz="2400" b="1" dirty="0" err="1" smtClean="0">
                <a:solidFill>
                  <a:srgbClr val="0000CC"/>
                </a:solidFill>
                <a:latin typeface="Helvetica Neue LT Std"/>
                <a:ea typeface="Verdana" pitchFamily="34" charset="0"/>
                <a:cs typeface="Verdana" pitchFamily="34" charset="0"/>
              </a:rPr>
              <a:t>Oleochemical</a:t>
            </a:r>
            <a:r>
              <a:rPr lang="en-US" sz="2400" b="1" dirty="0" smtClean="0">
                <a:solidFill>
                  <a:srgbClr val="0000CC"/>
                </a:solidFill>
                <a:latin typeface="Helvetica Neue LT Std"/>
                <a:ea typeface="Verdana" pitchFamily="34" charset="0"/>
                <a:cs typeface="Verdana" pitchFamily="34" charset="0"/>
              </a:rPr>
              <a:t> Division</a:t>
            </a:r>
            <a:endParaRPr lang="en-MY" sz="2400"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2" cstate="print"/>
          <a:srcRect/>
          <a:stretch>
            <a:fillRect/>
          </a:stretch>
        </p:blipFill>
        <p:spPr bwMode="auto">
          <a:xfrm>
            <a:off x="250825" y="152400"/>
            <a:ext cx="968375" cy="8382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2103746059"/>
              </p:ext>
            </p:extLst>
          </p:nvPr>
        </p:nvGraphicFramePr>
        <p:xfrm>
          <a:off x="457192" y="1524000"/>
          <a:ext cx="8382008" cy="1676400"/>
        </p:xfrm>
        <a:graphic>
          <a:graphicData uri="http://schemas.openxmlformats.org/drawingml/2006/table">
            <a:tbl>
              <a:tblPr firstRow="1" bandRow="1">
                <a:tableStyleId>{5C22544A-7EE6-4342-B048-85BDC9FD1C3A}</a:tableStyleId>
              </a:tblPr>
              <a:tblGrid>
                <a:gridCol w="2590800"/>
                <a:gridCol w="1447800"/>
                <a:gridCol w="1447805"/>
                <a:gridCol w="1447803"/>
                <a:gridCol w="1447800"/>
              </a:tblGrid>
              <a:tr h="609600">
                <a:tc>
                  <a:txBody>
                    <a:bodyPr/>
                    <a:lstStyle/>
                    <a:p>
                      <a:pPr algn="l"/>
                      <a:endParaRPr lang="en-MY" sz="2400" dirty="0">
                        <a:solidFill>
                          <a:srgbClr val="CC0099"/>
                        </a:solidFill>
                        <a:latin typeface="Helvetica Neue LT Std"/>
                      </a:endParaRPr>
                    </a:p>
                  </a:txBody>
                  <a:tcPr/>
                </a:tc>
                <a:tc>
                  <a:txBody>
                    <a:bodyPr/>
                    <a:lstStyle/>
                    <a:p>
                      <a:pPr algn="ctr"/>
                      <a:r>
                        <a:rPr lang="en-US" sz="2200" dirty="0" smtClean="0">
                          <a:latin typeface="Helvetica Neue LT Std"/>
                        </a:rPr>
                        <a:t>FY2016</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baseline="0" dirty="0" smtClean="0">
                          <a:latin typeface="Helvetica Neue LT Std"/>
                        </a:rPr>
                        <a:t>FY2015</a:t>
                      </a:r>
                    </a:p>
                    <a:p>
                      <a:pPr algn="ctr"/>
                      <a:r>
                        <a:rPr lang="en-US" sz="2200" baseline="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RM’000</a:t>
                      </a:r>
                      <a:endParaRPr lang="en-MY" sz="2200" dirty="0">
                        <a:latin typeface="Helvetica Neue LT Std"/>
                      </a:endParaRPr>
                    </a:p>
                  </a:txBody>
                  <a:tcPr/>
                </a:tc>
                <a:tc>
                  <a:txBody>
                    <a:bodyPr/>
                    <a:lstStyle/>
                    <a:p>
                      <a:pPr algn="ctr"/>
                      <a:r>
                        <a:rPr lang="en-US" sz="2200" dirty="0" smtClean="0">
                          <a:latin typeface="Helvetica Neue LT Std"/>
                        </a:rPr>
                        <a:t>Variance</a:t>
                      </a:r>
                    </a:p>
                    <a:p>
                      <a:pPr algn="ctr"/>
                      <a:r>
                        <a:rPr lang="en-US" sz="2200" dirty="0" smtClean="0">
                          <a:latin typeface="Helvetica Neue LT Std"/>
                        </a:rPr>
                        <a:t>%</a:t>
                      </a:r>
                      <a:endParaRPr lang="en-MY" sz="2200" dirty="0">
                        <a:latin typeface="Helvetica Neue LT Std"/>
                      </a:endParaRPr>
                    </a:p>
                  </a:txBody>
                  <a:tcPr/>
                </a:tc>
              </a:tr>
              <a:tr h="441158">
                <a:tc>
                  <a:txBody>
                    <a:bodyPr/>
                    <a:lstStyle/>
                    <a:p>
                      <a:r>
                        <a:rPr lang="en-US" sz="2400" b="1" dirty="0" smtClean="0">
                          <a:latin typeface="Helvetica Neue LT Std"/>
                        </a:rPr>
                        <a:t>Revenue </a:t>
                      </a:r>
                      <a:endParaRPr lang="en-MY" sz="2400" b="1" dirty="0">
                        <a:latin typeface="Helvetica Neue LT Std"/>
                      </a:endParaRPr>
                    </a:p>
                  </a:txBody>
                  <a:tcPr/>
                </a:tc>
                <a:tc>
                  <a:txBody>
                    <a:bodyPr/>
                    <a:lstStyle/>
                    <a:p>
                      <a:pPr algn="r"/>
                      <a:r>
                        <a:rPr lang="en-US" sz="2200" b="1" dirty="0" smtClean="0">
                          <a:latin typeface="Helvetica Neue LT Std"/>
                        </a:rPr>
                        <a:t>284,020</a:t>
                      </a:r>
                      <a:endParaRPr lang="en-MY" sz="2200" b="1" dirty="0">
                        <a:latin typeface="Helvetica Neue LT Std"/>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2200" b="1" dirty="0" smtClean="0">
                          <a:latin typeface="Helvetica Neue LT Std"/>
                        </a:rPr>
                        <a:t>349,850</a:t>
                      </a:r>
                      <a:endParaRPr lang="en-MY" sz="2200" b="1" dirty="0" smtClean="0">
                        <a:latin typeface="Helvetica Neue LT Std"/>
                      </a:endParaRPr>
                    </a:p>
                  </a:txBody>
                  <a:tcPr/>
                </a:tc>
                <a:tc>
                  <a:txBody>
                    <a:bodyPr/>
                    <a:lstStyle/>
                    <a:p>
                      <a:pPr algn="ctr"/>
                      <a:r>
                        <a:rPr lang="en-US" sz="2200" b="1" dirty="0" smtClean="0">
                          <a:latin typeface="Helvetica Neue LT Std"/>
                        </a:rPr>
                        <a:t>(65,830)</a:t>
                      </a:r>
                      <a:endParaRPr lang="en-MY" sz="2200" b="1" dirty="0">
                        <a:latin typeface="Helvetica Neue LT Std"/>
                      </a:endParaRPr>
                    </a:p>
                  </a:txBody>
                  <a:tcPr/>
                </a:tc>
                <a:tc>
                  <a:txBody>
                    <a:bodyPr/>
                    <a:lstStyle/>
                    <a:p>
                      <a:pPr algn="ctr"/>
                      <a:r>
                        <a:rPr lang="en-US" sz="2200" b="1" dirty="0" smtClean="0">
                          <a:latin typeface="Helvetica Neue LT Std"/>
                        </a:rPr>
                        <a:t>(18.8)</a:t>
                      </a:r>
                      <a:endParaRPr lang="en-MY" sz="2200" b="1" dirty="0">
                        <a:latin typeface="Helvetica Neue LT Std"/>
                      </a:endParaRPr>
                    </a:p>
                  </a:txBody>
                  <a:tcPr/>
                </a:tc>
              </a:tr>
              <a:tr h="441158">
                <a:tc>
                  <a:txBody>
                    <a:bodyPr/>
                    <a:lstStyle/>
                    <a:p>
                      <a:r>
                        <a:rPr lang="en-US" sz="2400" b="1" dirty="0" smtClean="0">
                          <a:latin typeface="Helvetica Neue LT Std"/>
                        </a:rPr>
                        <a:t>PBT</a:t>
                      </a:r>
                      <a:endParaRPr lang="en-MY" sz="2400" b="1" dirty="0">
                        <a:latin typeface="Helvetica Neue LT Std"/>
                      </a:endParaRPr>
                    </a:p>
                  </a:txBody>
                  <a:tcPr/>
                </a:tc>
                <a:tc>
                  <a:txBody>
                    <a:bodyPr/>
                    <a:lstStyle/>
                    <a:p>
                      <a:pPr algn="r"/>
                      <a:r>
                        <a:rPr lang="en-US" sz="2200" b="1" dirty="0" smtClean="0">
                          <a:latin typeface="Helvetica Neue LT Std"/>
                        </a:rPr>
                        <a:t>16,269</a:t>
                      </a:r>
                      <a:endParaRPr lang="en-MY" sz="2200" b="1" dirty="0">
                        <a:latin typeface="Helvetica Neue LT Std"/>
                      </a:endParaRPr>
                    </a:p>
                  </a:txBody>
                  <a:tcPr/>
                </a:tc>
                <a:tc>
                  <a:txBody>
                    <a:bodyPr/>
                    <a:lstStyle/>
                    <a:p>
                      <a:pPr algn="r"/>
                      <a:r>
                        <a:rPr lang="en-US" sz="2200" b="1" dirty="0" smtClean="0">
                          <a:latin typeface="Helvetica Neue LT Std"/>
                        </a:rPr>
                        <a:t>9,038</a:t>
                      </a:r>
                      <a:endParaRPr lang="en-MY" sz="2200" b="1" dirty="0">
                        <a:latin typeface="Helvetica Neue LT Std"/>
                      </a:endParaRPr>
                    </a:p>
                  </a:txBody>
                  <a:tcPr/>
                </a:tc>
                <a:tc>
                  <a:txBody>
                    <a:bodyPr/>
                    <a:lstStyle/>
                    <a:p>
                      <a:pPr algn="ctr"/>
                      <a:r>
                        <a:rPr lang="en-US" sz="2200" b="1" dirty="0" smtClean="0">
                          <a:latin typeface="Helvetica Neue LT Std"/>
                        </a:rPr>
                        <a:t>   7,231</a:t>
                      </a:r>
                      <a:endParaRPr lang="en-MY" sz="2200" b="1" dirty="0">
                        <a:latin typeface="Helvetica Neue LT Std"/>
                      </a:endParaRPr>
                    </a:p>
                  </a:txBody>
                  <a:tcPr/>
                </a:tc>
                <a:tc>
                  <a:txBody>
                    <a:bodyPr/>
                    <a:lstStyle/>
                    <a:p>
                      <a:pPr algn="ctr"/>
                      <a:r>
                        <a:rPr lang="en-MY" sz="2200" b="1" dirty="0" smtClean="0">
                          <a:latin typeface="Helvetica Neue LT Std"/>
                        </a:rPr>
                        <a:t> 80.0</a:t>
                      </a:r>
                      <a:endParaRPr lang="en-MY" sz="2200" b="1" dirty="0">
                        <a:latin typeface="Helvetica Neue LT Std"/>
                      </a:endParaRPr>
                    </a:p>
                  </a:txBody>
                  <a:tcPr/>
                </a:tc>
              </a:tr>
            </a:tbl>
          </a:graphicData>
        </a:graphic>
      </p:graphicFrame>
      <p:sp>
        <p:nvSpPr>
          <p:cNvPr id="2" name="Slide Number Placeholder 1"/>
          <p:cNvSpPr>
            <a:spLocks noGrp="1"/>
          </p:cNvSpPr>
          <p:nvPr>
            <p:ph type="sldNum" sz="quarter" idx="12"/>
          </p:nvPr>
        </p:nvSpPr>
        <p:spPr/>
        <p:txBody>
          <a:bodyPr/>
          <a:lstStyle/>
          <a:p>
            <a:pPr>
              <a:defRPr/>
            </a:pPr>
            <a:fld id="{951477F2-794F-4595-9B54-51A672E9A06C}" type="slidenum">
              <a:rPr lang="en-US" smtClean="0"/>
              <a:pPr>
                <a:defRPr/>
              </a:pPr>
              <a:t>9</a:t>
            </a:fld>
            <a:endParaRPr lang="en-US" dirty="0"/>
          </a:p>
        </p:txBody>
      </p:sp>
    </p:spTree>
    <p:extLst>
      <p:ext uri="{BB962C8B-B14F-4D97-AF65-F5344CB8AC3E}">
        <p14:creationId xmlns:p14="http://schemas.microsoft.com/office/powerpoint/2010/main" val="1084214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9819</TotalTime>
  <Words>1171</Words>
  <Application>Microsoft Office PowerPoint</Application>
  <PresentationFormat>On-screen Show (4:3)</PresentationFormat>
  <Paragraphs>266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SOUTHERN ACIDS (M) BERHAD</vt:lpstr>
      <vt:lpstr> Shareholders Briefing Information</vt:lpstr>
      <vt:lpstr> Presentation Contents</vt:lpstr>
      <vt:lpstr>SOUTHERN ACIDS</vt:lpstr>
      <vt:lpstr> SELECTED FINANCIAL HIGHTLIGHTS     - FY2016 Vs FY2015 </vt:lpstr>
      <vt:lpstr>PowerPoint Presentation</vt:lpstr>
      <vt:lpstr>Southern Acids Financial Results </vt:lpstr>
      <vt:lpstr>SOUTHERN ACIDS</vt:lpstr>
      <vt:lpstr>PowerPoint Presentation</vt:lpstr>
      <vt:lpstr>Prospects of Oleochemical Division</vt:lpstr>
      <vt:lpstr>Oleochemical Division’s Plan For FY2017</vt:lpstr>
      <vt:lpstr>PowerPoint Presentation</vt:lpstr>
      <vt:lpstr>Prospects Of Plantation &amp; Milling Division</vt:lpstr>
      <vt:lpstr>Plantation &amp; Milling Division’s Plan For FY2017</vt:lpstr>
      <vt:lpstr>PowerPoint Presentation</vt:lpstr>
      <vt:lpstr>Prospects of Healthcare Division</vt:lpstr>
      <vt:lpstr>Healthcare Division’s Plan For FY2017</vt:lpstr>
      <vt:lpstr>Prospects of Southern Acids</vt:lpstr>
      <vt:lpstr>SOUTHERN ACIDS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Gareth</dc:creator>
  <cp:lastModifiedBy>Evon Lim KC</cp:lastModifiedBy>
  <cp:revision>735</cp:revision>
  <cp:lastPrinted>2016-08-19T08:00:32Z</cp:lastPrinted>
  <dcterms:created xsi:type="dcterms:W3CDTF">2010-08-16T02:47:02Z</dcterms:created>
  <dcterms:modified xsi:type="dcterms:W3CDTF">2016-08-24T12:05:28Z</dcterms:modified>
</cp:coreProperties>
</file>